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ppt/revisionInfo.xml" ContentType="application/vnd.ms-powerpoint.revisioninfo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  <p:sldMasterId id="2147483696" r:id="rId4"/>
  </p:sldMasterIdLst>
  <p:sldIdLst>
    <p:sldId id="256" r:id="rId5"/>
    <p:sldId id="257" r:id="rId6"/>
    <p:sldId id="270" r:id="rId7"/>
    <p:sldId id="259" r:id="rId8"/>
    <p:sldId id="260" r:id="rId9"/>
    <p:sldId id="271" r:id="rId10"/>
    <p:sldId id="261" r:id="rId11"/>
    <p:sldId id="269" r:id="rId12"/>
    <p:sldId id="263" r:id="rId13"/>
    <p:sldId id="264" r:id="rId14"/>
    <p:sldId id="265" r:id="rId15"/>
    <p:sldId id="272" r:id="rId16"/>
    <p:sldId id="266" r:id="rId17"/>
    <p:sldId id="273" r:id="rId18"/>
    <p:sldId id="267" r:id="rId19"/>
    <p:sldId id="274" r:id="rId20"/>
    <p:sldId id="268" r:id="rId21"/>
    <p:sldId id="277" r:id="rId22"/>
    <p:sldId id="262" r:id="rId23"/>
    <p:sldId id="278" r:id="rId24"/>
    <p:sldId id="280" r:id="rId25"/>
    <p:sldId id="276" r:id="rId26"/>
    <p:sldId id="282" r:id="rId27"/>
    <p:sldId id="283" r:id="rId28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374"/>
    <a:srgbClr val="310051"/>
    <a:srgbClr val="F58023"/>
    <a:srgbClr val="D0D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4E8B36-882B-4718-870F-D9C96893FF40}" v="1" dt="2023-09-04T22:52:11.3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5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34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AE3F52-2DC1-47C9-9A35-B1538DE02BB8}" type="datetimeFigureOut">
              <a:rPr lang="en-AU" smtClean="0"/>
              <a:t>18/09/2023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A48748-0F64-4329-9346-E90C841366B9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668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3F52-2DC1-47C9-9A35-B1538DE02BB8}" type="datetimeFigureOut">
              <a:rPr lang="en-AU" smtClean="0"/>
              <a:t>18/09/2023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8748-0F64-4329-9346-E90C841366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758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3F52-2DC1-47C9-9A35-B1538DE02BB8}" type="datetimeFigureOut">
              <a:rPr lang="en-AU" smtClean="0"/>
              <a:t>18/09/2023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8748-0F64-4329-9346-E90C841366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8185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3F52-2DC1-47C9-9A35-B1538DE02BB8}" type="datetimeFigureOut">
              <a:rPr lang="en-AU" smtClean="0"/>
              <a:t>18/09/2023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8748-0F64-4329-9346-E90C841366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0993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3F52-2DC1-47C9-9A35-B1538DE02BB8}" type="datetimeFigureOut">
              <a:rPr lang="en-AU" smtClean="0"/>
              <a:t>18/09/2023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8748-0F64-4329-9346-E90C841366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2441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3F52-2DC1-47C9-9A35-B1538DE02BB8}" type="datetimeFigureOut">
              <a:rPr lang="en-AU" smtClean="0"/>
              <a:t>18/09/2023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8748-0F64-4329-9346-E90C841366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0241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3F52-2DC1-47C9-9A35-B1538DE02BB8}" type="datetimeFigureOut">
              <a:rPr lang="en-AU" smtClean="0"/>
              <a:t>18/09/2023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8748-0F64-4329-9346-E90C841366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6887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3F52-2DC1-47C9-9A35-B1538DE02BB8}" type="datetimeFigureOut">
              <a:rPr lang="en-AU" smtClean="0"/>
              <a:t>18/09/2023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8748-0F64-4329-9346-E90C841366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6857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3F52-2DC1-47C9-9A35-B1538DE02BB8}" type="datetimeFigureOut">
              <a:rPr lang="en-AU" smtClean="0"/>
              <a:t>18/09/2023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8748-0F64-4329-9346-E90C841366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3978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3F52-2DC1-47C9-9A35-B1538DE02BB8}" type="datetimeFigureOut">
              <a:rPr lang="en-AU" smtClean="0"/>
              <a:t>18/09/2023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8748-0F64-4329-9346-E90C841366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780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3F52-2DC1-47C9-9A35-B1538DE02BB8}" type="datetimeFigureOut">
              <a:rPr lang="en-AU" smtClean="0"/>
              <a:t>18/09/2023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8748-0F64-4329-9346-E90C841366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039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3F52-2DC1-47C9-9A35-B1538DE02BB8}" type="datetimeFigureOut">
              <a:rPr lang="en-AU" smtClean="0"/>
              <a:t>18/09/2023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8748-0F64-4329-9346-E90C841366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8697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3F52-2DC1-47C9-9A35-B1538DE02BB8}" type="datetimeFigureOut">
              <a:rPr lang="en-AU" smtClean="0"/>
              <a:t>18/09/2023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8748-0F64-4329-9346-E90C841366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6113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3F52-2DC1-47C9-9A35-B1538DE02BB8}" type="datetimeFigureOut">
              <a:rPr lang="en-AU" smtClean="0"/>
              <a:t>18/09/2023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8748-0F64-4329-9346-E90C841366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2322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3F52-2DC1-47C9-9A35-B1538DE02BB8}" type="datetimeFigureOut">
              <a:rPr lang="en-AU" smtClean="0"/>
              <a:t>18/09/2023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8748-0F64-4329-9346-E90C841366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143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3F52-2DC1-47C9-9A35-B1538DE02BB8}" type="datetimeFigureOut">
              <a:rPr lang="en-AU" smtClean="0"/>
              <a:t>18/09/2023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8748-0F64-4329-9346-E90C841366B9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73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3F52-2DC1-47C9-9A35-B1538DE02BB8}" type="datetimeFigureOut">
              <a:rPr lang="en-AU" smtClean="0"/>
              <a:t>18/09/2023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8748-0F64-4329-9346-E90C841366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8746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3F52-2DC1-47C9-9A35-B1538DE02BB8}" type="datetimeFigureOut">
              <a:rPr lang="en-AU" smtClean="0"/>
              <a:t>18/09/2023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8748-0F64-4329-9346-E90C841366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828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3F52-2DC1-47C9-9A35-B1538DE02BB8}" type="datetimeFigureOut">
              <a:rPr lang="en-AU" smtClean="0"/>
              <a:t>18/09/2023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8748-0F64-4329-9346-E90C841366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658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3F52-2DC1-47C9-9A35-B1538DE02BB8}" type="datetimeFigureOut">
              <a:rPr lang="en-AU" smtClean="0"/>
              <a:t>18/09/2023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8748-0F64-4329-9346-E90C841366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87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3F52-2DC1-47C9-9A35-B1538DE02BB8}" type="datetimeFigureOut">
              <a:rPr lang="en-AU" smtClean="0"/>
              <a:t>18/09/2023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8748-0F64-4329-9346-E90C841366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85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3F52-2DC1-47C9-9A35-B1538DE02BB8}" type="datetimeFigureOut">
              <a:rPr lang="en-AU" smtClean="0"/>
              <a:t>18/09/2023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8748-0F64-4329-9346-E90C841366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3AE3F52-2DC1-47C9-9A35-B1538DE02BB8}" type="datetimeFigureOut">
              <a:rPr lang="en-AU" smtClean="0"/>
              <a:t>18/09/2023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AA48748-0F64-4329-9346-E90C841366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76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E3F52-2DC1-47C9-9A35-B1538DE02BB8}" type="datetimeFigureOut">
              <a:rPr lang="en-AU" smtClean="0"/>
              <a:t>18/09/2023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48748-0F64-4329-9346-E90C841366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330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24AF37F0-1E8F-443E-AA28-4BC63482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3DBE9D54-6250-40F2-A23A-F9CEBF5F9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46E6328-0D82-4747-8B39-60373321B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1EE80D7-28E1-4C70-9A97-3D14DFAEB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6240"/>
            <a:ext cx="9966960" cy="1325880"/>
          </a:xfrm>
        </p:spPr>
        <p:txBody>
          <a:bodyPr>
            <a:noAutofit/>
          </a:bodyPr>
          <a:lstStyle/>
          <a:p>
            <a:r>
              <a:rPr lang="en-AU" sz="5000" dirty="0">
                <a:solidFill>
                  <a:schemeClr val="accent1"/>
                </a:solidFill>
              </a:rPr>
              <a:t>Step by step guide to create </a:t>
            </a:r>
            <a:br>
              <a:rPr lang="en-AU" sz="5000" dirty="0">
                <a:solidFill>
                  <a:schemeClr val="accent1"/>
                </a:solidFill>
              </a:rPr>
            </a:br>
            <a:r>
              <a:rPr lang="en-AU" sz="5000" dirty="0">
                <a:solidFill>
                  <a:schemeClr val="accent1"/>
                </a:solidFill>
              </a:rPr>
              <a:t>A Client Journey Map</a:t>
            </a:r>
          </a:p>
        </p:txBody>
      </p:sp>
      <p:pic>
        <p:nvPicPr>
          <p:cNvPr id="5" name="Picture 4" descr="A blue and pink logo&#10;&#10;Description automatically generated">
            <a:extLst>
              <a:ext uri="{FF2B5EF4-FFF2-40B4-BE49-F238E27FC236}">
                <a16:creationId xmlns:a16="http://schemas.microsoft.com/office/drawing/2014/main" id="{F742CD28-B659-E2B7-F1E4-5FBD1244E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39" y="748174"/>
            <a:ext cx="5129295" cy="284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45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3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white square with black text&#10;&#10;Description automatically generated">
            <a:extLst>
              <a:ext uri="{FF2B5EF4-FFF2-40B4-BE49-F238E27FC236}">
                <a16:creationId xmlns:a16="http://schemas.microsoft.com/office/drawing/2014/main" id="{02EC6CB1-708D-F4C3-A718-BEE7CEE90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97022"/>
            <a:ext cx="10515600" cy="2008544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24C6D07-BE89-E00A-0786-CA91B095D3E3}"/>
              </a:ext>
            </a:extLst>
          </p:cNvPr>
          <p:cNvSpPr txBox="1">
            <a:spLocks/>
          </p:cNvSpPr>
          <p:nvPr/>
        </p:nvSpPr>
        <p:spPr>
          <a:xfrm>
            <a:off x="838200" y="11296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>
                <a:solidFill>
                  <a:schemeClr val="bg1"/>
                </a:solidFill>
              </a:rPr>
              <a:t>Examples of Key Impacts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926FCF-B9E8-F8D6-DED6-29027E212F8F}"/>
              </a:ext>
            </a:extLst>
          </p:cNvPr>
          <p:cNvSpPr txBox="1"/>
          <p:nvPr/>
        </p:nvSpPr>
        <p:spPr>
          <a:xfrm>
            <a:off x="838200" y="2099647"/>
            <a:ext cx="8845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chemeClr val="bg1"/>
                </a:solidFill>
                <a:effectLst/>
              </a:rPr>
              <a:t>Highlight key factors that impact the person across time</a:t>
            </a:r>
            <a:endParaRPr lang="en-A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37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3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nk rectangle with black text&#10;&#10;Description automatically generated">
            <a:extLst>
              <a:ext uri="{FF2B5EF4-FFF2-40B4-BE49-F238E27FC236}">
                <a16:creationId xmlns:a16="http://schemas.microsoft.com/office/drawing/2014/main" id="{75198996-688A-A2C6-4D38-35F8EE098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03916"/>
            <a:ext cx="10515600" cy="1394755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FA7C504-1F63-D35F-A5FD-DE75C6C6E00A}"/>
              </a:ext>
            </a:extLst>
          </p:cNvPr>
          <p:cNvSpPr txBox="1">
            <a:spLocks/>
          </p:cNvSpPr>
          <p:nvPr/>
        </p:nvSpPr>
        <p:spPr>
          <a:xfrm>
            <a:off x="838200" y="11296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>
                <a:solidFill>
                  <a:schemeClr val="bg1"/>
                </a:solidFill>
              </a:rPr>
              <a:t>Examples of Key Impacts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F6D668-21B0-77A3-D0AC-101B406238A4}"/>
              </a:ext>
            </a:extLst>
          </p:cNvPr>
          <p:cNvSpPr txBox="1"/>
          <p:nvPr/>
        </p:nvSpPr>
        <p:spPr>
          <a:xfrm>
            <a:off x="838200" y="2099647"/>
            <a:ext cx="8845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chemeClr val="bg1"/>
                </a:solidFill>
                <a:effectLst/>
              </a:rPr>
              <a:t>Highlight key factors that impact the person across time</a:t>
            </a:r>
            <a:endParaRPr lang="en-A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08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3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D8E8870-58E8-8111-70B5-13A2A2608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522" y="0"/>
            <a:ext cx="9671478" cy="6858000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B38C108-09FB-2793-FBB5-4EE35C2E9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69" y="2481405"/>
            <a:ext cx="2412954" cy="2491582"/>
          </a:xfrm>
        </p:spPr>
        <p:txBody>
          <a:bodyPr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CAC109E-3B22-43AA-A8A0-617FFBDB0BB0}"/>
              </a:ext>
            </a:extLst>
          </p:cNvPr>
          <p:cNvSpPr/>
          <p:nvPr/>
        </p:nvSpPr>
        <p:spPr>
          <a:xfrm>
            <a:off x="422362" y="5677258"/>
            <a:ext cx="2215906" cy="749508"/>
          </a:xfrm>
          <a:prstGeom prst="rightArrow">
            <a:avLst/>
          </a:prstGeom>
          <a:solidFill>
            <a:srgbClr val="F5802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092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3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ist of various topics&#10;&#10;Description automatically generated with low confidence">
            <a:extLst>
              <a:ext uri="{FF2B5EF4-FFF2-40B4-BE49-F238E27FC236}">
                <a16:creationId xmlns:a16="http://schemas.microsoft.com/office/drawing/2014/main" id="{1EAE685E-349D-3FE5-1C0C-3BBF61096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586" y="1675724"/>
            <a:ext cx="6085541" cy="435133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E92379-6664-1B1A-C84D-C0E197C2D5FB}"/>
              </a:ext>
            </a:extLst>
          </p:cNvPr>
          <p:cNvSpPr txBox="1"/>
          <p:nvPr/>
        </p:nvSpPr>
        <p:spPr>
          <a:xfrm>
            <a:off x="627882" y="3013501"/>
            <a:ext cx="4348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chemeClr val="bg1"/>
                </a:solidFill>
                <a:effectLst/>
              </a:rPr>
              <a:t>Key for important symbols. These can be changed if needed!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C5928BC-D9B3-5649-A2CE-927CC332F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82" y="1144613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3326636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3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D8E8870-58E8-8111-70B5-13A2A2608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522" y="0"/>
            <a:ext cx="9671478" cy="6858000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B38C108-09FB-2793-FBB5-4EE35C2E9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69" y="2481405"/>
            <a:ext cx="2412954" cy="2491582"/>
          </a:xfrm>
        </p:spPr>
        <p:txBody>
          <a:bodyPr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Client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chemeClr val="bg1"/>
                </a:solidFill>
              </a:rPr>
              <a:t>journey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CB38A43-DEFF-153D-98D9-28BA9E305FC7}"/>
              </a:ext>
            </a:extLst>
          </p:cNvPr>
          <p:cNvSpPr/>
          <p:nvPr/>
        </p:nvSpPr>
        <p:spPr>
          <a:xfrm>
            <a:off x="1816448" y="2579374"/>
            <a:ext cx="2215906" cy="749508"/>
          </a:xfrm>
          <a:prstGeom prst="rightArrow">
            <a:avLst/>
          </a:prstGeom>
          <a:solidFill>
            <a:srgbClr val="F5802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3105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3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8D634FE-6908-8D99-1410-A067E5706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46" y="1253331"/>
            <a:ext cx="10261225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751665-0F4E-5BA7-385E-AF5BCEA179A9}"/>
              </a:ext>
            </a:extLst>
          </p:cNvPr>
          <p:cNvSpPr txBox="1"/>
          <p:nvPr/>
        </p:nvSpPr>
        <p:spPr>
          <a:xfrm>
            <a:off x="-1249" y="2816681"/>
            <a:ext cx="1678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dirty="0">
                <a:solidFill>
                  <a:schemeClr val="bg1"/>
                </a:solidFill>
                <a:effectLst/>
              </a:rPr>
              <a:t>Key client journey 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71F95-AF4A-0340-7C18-6F097FCFAA3B}"/>
              </a:ext>
            </a:extLst>
          </p:cNvPr>
          <p:cNvSpPr txBox="1"/>
          <p:nvPr/>
        </p:nvSpPr>
        <p:spPr>
          <a:xfrm>
            <a:off x="2701976" y="6031712"/>
            <a:ext cx="8436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dirty="0">
                <a:solidFill>
                  <a:schemeClr val="bg1"/>
                </a:solidFill>
                <a:effectLst/>
              </a:rPr>
              <a:t>Timeline can be broad or specific, and is encased by squares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2CA41EA-BCCC-1B98-50F1-B0085E7699E5}"/>
              </a:ext>
            </a:extLst>
          </p:cNvPr>
          <p:cNvSpPr/>
          <p:nvPr/>
        </p:nvSpPr>
        <p:spPr>
          <a:xfrm>
            <a:off x="454472" y="2394347"/>
            <a:ext cx="1335374" cy="433650"/>
          </a:xfrm>
          <a:prstGeom prst="rightArrow">
            <a:avLst/>
          </a:prstGeom>
          <a:solidFill>
            <a:srgbClr val="F5802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C027810-6FA5-3A89-7F09-562B11604FA9}"/>
              </a:ext>
            </a:extLst>
          </p:cNvPr>
          <p:cNvSpPr/>
          <p:nvPr/>
        </p:nvSpPr>
        <p:spPr>
          <a:xfrm rot="16200000">
            <a:off x="10561213" y="5814888"/>
            <a:ext cx="913908" cy="433650"/>
          </a:xfrm>
          <a:prstGeom prst="rightArrow">
            <a:avLst/>
          </a:prstGeom>
          <a:solidFill>
            <a:srgbClr val="F5802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67C9B3E-64AC-5457-E35C-ED239586E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2699" y="-425289"/>
            <a:ext cx="4769828" cy="2491582"/>
          </a:xfrm>
        </p:spPr>
        <p:txBody>
          <a:bodyPr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Client journey</a:t>
            </a:r>
          </a:p>
        </p:txBody>
      </p:sp>
    </p:spTree>
    <p:extLst>
      <p:ext uri="{BB962C8B-B14F-4D97-AF65-F5344CB8AC3E}">
        <p14:creationId xmlns:p14="http://schemas.microsoft.com/office/powerpoint/2010/main" val="4206670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3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D8E8870-58E8-8111-70B5-13A2A2608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522" y="0"/>
            <a:ext cx="9671478" cy="6858000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B38C108-09FB-2793-FBB5-4EE35C2E9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68" y="1971473"/>
            <a:ext cx="2412954" cy="2915054"/>
          </a:xfrm>
        </p:spPr>
        <p:txBody>
          <a:bodyPr>
            <a:norm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Client</a:t>
            </a:r>
            <a:br>
              <a:rPr lang="en-AU" sz="3600" dirty="0">
                <a:solidFill>
                  <a:schemeClr val="bg1"/>
                </a:solidFill>
              </a:rPr>
            </a:br>
            <a:r>
              <a:rPr lang="en-AU" sz="3600" dirty="0">
                <a:solidFill>
                  <a:schemeClr val="bg1"/>
                </a:solidFill>
              </a:rPr>
              <a:t>experience map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CB38A43-DEFF-153D-98D9-28BA9E305FC7}"/>
              </a:ext>
            </a:extLst>
          </p:cNvPr>
          <p:cNvSpPr/>
          <p:nvPr/>
        </p:nvSpPr>
        <p:spPr>
          <a:xfrm>
            <a:off x="1906389" y="5652358"/>
            <a:ext cx="2215906" cy="749508"/>
          </a:xfrm>
          <a:prstGeom prst="rightArrow">
            <a:avLst/>
          </a:prstGeom>
          <a:solidFill>
            <a:srgbClr val="F5802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7178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3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3D155-F146-FD2D-9A95-40453AC5A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Client experience map</a:t>
            </a:r>
          </a:p>
        </p:txBody>
      </p:sp>
      <p:pic>
        <p:nvPicPr>
          <p:cNvPr id="5" name="Content Placeholder 4" descr="A black and white text&#10;&#10;Description automatically generated">
            <a:extLst>
              <a:ext uri="{FF2B5EF4-FFF2-40B4-BE49-F238E27FC236}">
                <a16:creationId xmlns:a16="http://schemas.microsoft.com/office/drawing/2014/main" id="{14A5E59B-4688-45C6-525A-5621B893F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98216"/>
            <a:ext cx="10515600" cy="20061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DD9EB8-DAA5-879F-88F0-323F10A461F6}"/>
              </a:ext>
            </a:extLst>
          </p:cNvPr>
          <p:cNvSpPr txBox="1"/>
          <p:nvPr/>
        </p:nvSpPr>
        <p:spPr>
          <a:xfrm>
            <a:off x="838200" y="1513454"/>
            <a:ext cx="8260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chemeClr val="bg1"/>
                </a:solidFill>
                <a:effectLst/>
              </a:rPr>
              <a:t>Key for important symbols. These can be changed if needed to “cognitive load” or other reflections.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240F676-41EC-BBB0-13F0-3AB73D8EA737}"/>
              </a:ext>
            </a:extLst>
          </p:cNvPr>
          <p:cNvSpPr/>
          <p:nvPr/>
        </p:nvSpPr>
        <p:spPr>
          <a:xfrm rot="5400000">
            <a:off x="1102529" y="2541585"/>
            <a:ext cx="959186" cy="463376"/>
          </a:xfrm>
          <a:prstGeom prst="rightArrow">
            <a:avLst/>
          </a:prstGeom>
          <a:solidFill>
            <a:srgbClr val="F5802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A51657-6267-A488-AA0F-C813A19D0FEB}"/>
              </a:ext>
            </a:extLst>
          </p:cNvPr>
          <p:cNvSpPr txBox="1"/>
          <p:nvPr/>
        </p:nvSpPr>
        <p:spPr>
          <a:xfrm>
            <a:off x="5561351" y="5661878"/>
            <a:ext cx="6242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chemeClr val="bg1"/>
                </a:solidFill>
                <a:effectLst/>
              </a:rPr>
              <a:t>Don't forget to consult the person who you're writing about to understand their experience!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523CA16-5977-2C5F-EF26-FB6BE2111A53}"/>
              </a:ext>
            </a:extLst>
          </p:cNvPr>
          <p:cNvSpPr/>
          <p:nvPr/>
        </p:nvSpPr>
        <p:spPr>
          <a:xfrm rot="16200000">
            <a:off x="8963296" y="5003394"/>
            <a:ext cx="1072262" cy="463376"/>
          </a:xfrm>
          <a:prstGeom prst="rightArrow">
            <a:avLst/>
          </a:prstGeom>
          <a:solidFill>
            <a:srgbClr val="F5802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1604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0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D8E8870-58E8-8111-70B5-13A2A2608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522" y="0"/>
            <a:ext cx="9671478" cy="6858000"/>
          </a:xfr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47C4607-2DA8-EEBF-41B2-A8A176060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68" y="1339745"/>
            <a:ext cx="2412954" cy="4178509"/>
          </a:xfrm>
        </p:spPr>
        <p:txBody>
          <a:bodyPr>
            <a:norm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Create your own Client Journey Map</a:t>
            </a:r>
          </a:p>
        </p:txBody>
      </p:sp>
    </p:spTree>
    <p:extLst>
      <p:ext uri="{BB962C8B-B14F-4D97-AF65-F5344CB8AC3E}">
        <p14:creationId xmlns:p14="http://schemas.microsoft.com/office/powerpoint/2010/main" val="2327053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0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26AB3-A686-DE2D-1EB7-12F1F4ABF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78" y="3428999"/>
            <a:ext cx="3711283" cy="597717"/>
          </a:xfrm>
          <a:solidFill>
            <a:srgbClr val="134374"/>
          </a:solidFill>
        </p:spPr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Change paper size to A3</a:t>
            </a:r>
          </a:p>
        </p:txBody>
      </p:sp>
      <p:pic>
        <p:nvPicPr>
          <p:cNvPr id="4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6DC82C7-6B54-B8ED-405D-0B8A57AC5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466" y="678426"/>
            <a:ext cx="7757980" cy="550114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BBE601A-DC3C-2B93-80C7-D6A2F7C65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78" y="2103436"/>
            <a:ext cx="3711283" cy="1325563"/>
          </a:xfrm>
          <a:solidFill>
            <a:srgbClr val="310051"/>
          </a:solidFill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When printing:</a:t>
            </a:r>
          </a:p>
        </p:txBody>
      </p:sp>
    </p:spTree>
    <p:extLst>
      <p:ext uri="{BB962C8B-B14F-4D97-AF65-F5344CB8AC3E}">
        <p14:creationId xmlns:p14="http://schemas.microsoft.com/office/powerpoint/2010/main" val="71003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3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D8E8870-58E8-8111-70B5-13A2A2608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522" y="0"/>
            <a:ext cx="9671478" cy="6858000"/>
          </a:xfr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47C4607-2DA8-EEBF-41B2-A8A176060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68" y="1339745"/>
            <a:ext cx="2412954" cy="4178509"/>
          </a:xfrm>
        </p:spPr>
        <p:txBody>
          <a:bodyPr>
            <a:norm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Example of Client Journey Map</a:t>
            </a:r>
          </a:p>
        </p:txBody>
      </p:sp>
    </p:spTree>
    <p:extLst>
      <p:ext uri="{BB962C8B-B14F-4D97-AF65-F5344CB8AC3E}">
        <p14:creationId xmlns:p14="http://schemas.microsoft.com/office/powerpoint/2010/main" val="1032328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0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8CBDD-EDF9-1309-C42A-0D8B6E1C7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08" y="433138"/>
            <a:ext cx="5109178" cy="1325563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Client Profile (picture)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2CAD76-BA55-904D-5BD7-70974C1AC2E6}"/>
              </a:ext>
            </a:extLst>
          </p:cNvPr>
          <p:cNvSpPr txBox="1"/>
          <p:nvPr/>
        </p:nvSpPr>
        <p:spPr>
          <a:xfrm>
            <a:off x="535919" y="1409749"/>
            <a:ext cx="477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chemeClr val="bg1"/>
                </a:solidFill>
              </a:rPr>
              <a:t>Picture (whether real or anonymous)</a:t>
            </a:r>
          </a:p>
        </p:txBody>
      </p:sp>
      <p:pic>
        <p:nvPicPr>
          <p:cNvPr id="7" name="Picture 6" descr="A white square with a blue background&#10;&#10;Description automatically generated">
            <a:extLst>
              <a:ext uri="{FF2B5EF4-FFF2-40B4-BE49-F238E27FC236}">
                <a16:creationId xmlns:a16="http://schemas.microsoft.com/office/drawing/2014/main" id="{EAB72CE8-657F-C28C-C863-A47A941AD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196" y="887951"/>
            <a:ext cx="5827885" cy="5626205"/>
          </a:xfrm>
          <a:prstGeom prst="rect">
            <a:avLst/>
          </a:prstGeom>
        </p:spPr>
      </p:pic>
      <p:pic>
        <p:nvPicPr>
          <p:cNvPr id="11" name="Graphic 10" descr="Image with solid fill">
            <a:extLst>
              <a:ext uri="{FF2B5EF4-FFF2-40B4-BE49-F238E27FC236}">
                <a16:creationId xmlns:a16="http://schemas.microsoft.com/office/drawing/2014/main" id="{F97C26DF-A8F8-DDB1-CA13-888C8235B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0350" y="1295400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94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0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8CBDD-EDF9-1309-C42A-0D8B6E1C7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Client Profile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BF330A-2D15-10B3-CEA1-CACDBCE16D5A}"/>
              </a:ext>
            </a:extLst>
          </p:cNvPr>
          <p:cNvSpPr txBox="1"/>
          <p:nvPr/>
        </p:nvSpPr>
        <p:spPr>
          <a:xfrm>
            <a:off x="838200" y="1313551"/>
            <a:ext cx="3921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dirty="0">
                <a:solidFill>
                  <a:schemeClr val="bg1"/>
                </a:solidFill>
                <a:effectLst/>
              </a:rPr>
              <a:t>Add key demographic details</a:t>
            </a:r>
            <a:endParaRPr lang="en-AU" sz="2400" dirty="0">
              <a:solidFill>
                <a:schemeClr val="bg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277866C-86F7-378B-629F-AB8747183842}"/>
              </a:ext>
            </a:extLst>
          </p:cNvPr>
          <p:cNvGrpSpPr/>
          <p:nvPr/>
        </p:nvGrpSpPr>
        <p:grpSpPr>
          <a:xfrm>
            <a:off x="6466294" y="280597"/>
            <a:ext cx="3546764" cy="6296806"/>
            <a:chOff x="6466294" y="280597"/>
            <a:chExt cx="3546764" cy="6296806"/>
          </a:xfrm>
        </p:grpSpPr>
        <p:pic>
          <p:nvPicPr>
            <p:cNvPr id="6" name="Picture 5" descr="A screenshot of a phone&#10;&#10;Description automatically generated">
              <a:extLst>
                <a:ext uri="{FF2B5EF4-FFF2-40B4-BE49-F238E27FC236}">
                  <a16:creationId xmlns:a16="http://schemas.microsoft.com/office/drawing/2014/main" id="{721CC7C7-2C6E-BF3F-EE70-F9BC257B5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6294" y="280597"/>
              <a:ext cx="3546764" cy="629680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ED231FA-33F5-A3B3-32C6-897FD8E3CF7C}"/>
                </a:ext>
              </a:extLst>
            </p:cNvPr>
            <p:cNvSpPr txBox="1"/>
            <p:nvPr/>
          </p:nvSpPr>
          <p:spPr>
            <a:xfrm>
              <a:off x="7254746" y="876863"/>
              <a:ext cx="1390490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AU" dirty="0"/>
                <a:t>ENTER HERE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27FBD4D-2BF5-3692-3958-5592AD05ADD2}"/>
                </a:ext>
              </a:extLst>
            </p:cNvPr>
            <p:cNvSpPr txBox="1"/>
            <p:nvPr/>
          </p:nvSpPr>
          <p:spPr>
            <a:xfrm>
              <a:off x="6764798" y="1664455"/>
              <a:ext cx="2486261" cy="444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AU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DD8398-637B-A58E-4981-EE58A344B7EB}"/>
                </a:ext>
              </a:extLst>
            </p:cNvPr>
            <p:cNvSpPr txBox="1"/>
            <p:nvPr/>
          </p:nvSpPr>
          <p:spPr>
            <a:xfrm>
              <a:off x="6764798" y="1664455"/>
              <a:ext cx="1409384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AU" dirty="0"/>
                <a:t>ENTER HERE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02CA6F-DA1E-6169-C8D0-9F164A861F07}"/>
                </a:ext>
              </a:extLst>
            </p:cNvPr>
            <p:cNvSpPr txBox="1"/>
            <p:nvPr/>
          </p:nvSpPr>
          <p:spPr>
            <a:xfrm>
              <a:off x="7520501" y="2134951"/>
              <a:ext cx="1409384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AU" dirty="0"/>
                <a:t>ENTER HERE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FA4FA7-5C4B-0773-504C-D73B1143E1C3}"/>
                </a:ext>
              </a:extLst>
            </p:cNvPr>
            <p:cNvSpPr txBox="1"/>
            <p:nvPr/>
          </p:nvSpPr>
          <p:spPr>
            <a:xfrm>
              <a:off x="6764798" y="2963660"/>
              <a:ext cx="1409384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AU" dirty="0"/>
                <a:t>ENTER HERE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CB1F38-0E05-D295-DE57-BE709DE3A29F}"/>
                </a:ext>
              </a:extLst>
            </p:cNvPr>
            <p:cNvSpPr txBox="1"/>
            <p:nvPr/>
          </p:nvSpPr>
          <p:spPr>
            <a:xfrm>
              <a:off x="8286279" y="3429000"/>
              <a:ext cx="1409384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AU" dirty="0"/>
                <a:t>ENTER HERE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875FB2-E74D-95A3-5E0C-1EBA9CA16B23}"/>
                </a:ext>
              </a:extLst>
            </p:cNvPr>
            <p:cNvSpPr txBox="1"/>
            <p:nvPr/>
          </p:nvSpPr>
          <p:spPr>
            <a:xfrm>
              <a:off x="7630077" y="3955344"/>
              <a:ext cx="1409384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AU" dirty="0"/>
                <a:t>ENTER HERE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24E08CC-718E-695B-3343-2E7D303F4C14}"/>
                </a:ext>
              </a:extLst>
            </p:cNvPr>
            <p:cNvSpPr txBox="1"/>
            <p:nvPr/>
          </p:nvSpPr>
          <p:spPr>
            <a:xfrm>
              <a:off x="6764798" y="4824213"/>
              <a:ext cx="1409384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AU" dirty="0"/>
                <a:t>ENTER HERE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B573AF-1892-71CB-46D4-D853E1B8EDB2}"/>
                </a:ext>
              </a:extLst>
            </p:cNvPr>
            <p:cNvSpPr txBox="1"/>
            <p:nvPr/>
          </p:nvSpPr>
          <p:spPr>
            <a:xfrm>
              <a:off x="6764798" y="5616417"/>
              <a:ext cx="1409384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AU" dirty="0"/>
                <a:t>ENTER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0182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0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F42A9-6416-5E1B-0E3B-3C1A77924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9623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Key Impacts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AECF5F-F259-71EA-BCEE-1246E07B6167}"/>
              </a:ext>
            </a:extLst>
          </p:cNvPr>
          <p:cNvSpPr txBox="1"/>
          <p:nvPr/>
        </p:nvSpPr>
        <p:spPr>
          <a:xfrm>
            <a:off x="838200" y="2099647"/>
            <a:ext cx="8845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chemeClr val="bg1"/>
                </a:solidFill>
                <a:effectLst/>
              </a:rPr>
              <a:t>Highlight key factors that impact the person across time</a:t>
            </a:r>
          </a:p>
          <a:p>
            <a:r>
              <a:rPr lang="en-US" sz="2400" dirty="0">
                <a:solidFill>
                  <a:schemeClr val="bg1"/>
                </a:solidFill>
              </a:rPr>
              <a:t>Can be as few/many as needed</a:t>
            </a:r>
            <a:endParaRPr lang="en-AU" sz="2400" dirty="0">
              <a:solidFill>
                <a:schemeClr val="bg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3208B12-97FB-5CD8-62C8-42F8B2553424}"/>
              </a:ext>
            </a:extLst>
          </p:cNvPr>
          <p:cNvGrpSpPr/>
          <p:nvPr/>
        </p:nvGrpSpPr>
        <p:grpSpPr>
          <a:xfrm>
            <a:off x="234268" y="2260398"/>
            <a:ext cx="11879643" cy="4284833"/>
            <a:chOff x="234268" y="2260398"/>
            <a:chExt cx="11879643" cy="428483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BA1B64D-0627-0693-10FC-38B1243E31A3}"/>
                </a:ext>
              </a:extLst>
            </p:cNvPr>
            <p:cNvGrpSpPr/>
            <p:nvPr/>
          </p:nvGrpSpPr>
          <p:grpSpPr>
            <a:xfrm>
              <a:off x="234268" y="2260398"/>
              <a:ext cx="11879643" cy="4284833"/>
              <a:chOff x="234268" y="2260398"/>
              <a:chExt cx="11879643" cy="4284833"/>
            </a:xfrm>
          </p:grpSpPr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3E38F050-A1CA-742C-8B54-2F91196064B5}"/>
                  </a:ext>
                </a:extLst>
              </p:cNvPr>
              <p:cNvSpPr/>
              <p:nvPr/>
            </p:nvSpPr>
            <p:spPr>
              <a:xfrm>
                <a:off x="241825" y="2260398"/>
                <a:ext cx="11872086" cy="4284833"/>
              </a:xfrm>
              <a:prstGeom prst="rightArrow">
                <a:avLst/>
              </a:prstGeom>
              <a:solidFill>
                <a:srgbClr val="F5802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AC481C1-ACAA-B9A2-3F51-8207E46B3635}"/>
                  </a:ext>
                </a:extLst>
              </p:cNvPr>
              <p:cNvSpPr/>
              <p:nvPr/>
            </p:nvSpPr>
            <p:spPr>
              <a:xfrm>
                <a:off x="234268" y="3325091"/>
                <a:ext cx="1481177" cy="2146195"/>
              </a:xfrm>
              <a:prstGeom prst="rect">
                <a:avLst/>
              </a:prstGeom>
              <a:solidFill>
                <a:srgbClr val="13437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71A2A1-78D7-E085-71B0-7EBD675B08A9}"/>
                </a:ext>
              </a:extLst>
            </p:cNvPr>
            <p:cNvSpPr txBox="1"/>
            <p:nvPr/>
          </p:nvSpPr>
          <p:spPr>
            <a:xfrm>
              <a:off x="367146" y="3936523"/>
              <a:ext cx="1215420" cy="923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CATEGORY OF IMPACTS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7A1A52-62B0-DCDA-9DC0-192B02EA7F45}"/>
                </a:ext>
              </a:extLst>
            </p:cNvPr>
            <p:cNvSpPr txBox="1"/>
            <p:nvPr/>
          </p:nvSpPr>
          <p:spPr>
            <a:xfrm>
              <a:off x="1978052" y="4213522"/>
              <a:ext cx="1215420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FACTOR #1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8250466-21B6-DBA3-95A6-6A591A531D7E}"/>
                </a:ext>
              </a:extLst>
            </p:cNvPr>
            <p:cNvSpPr txBox="1"/>
            <p:nvPr/>
          </p:nvSpPr>
          <p:spPr>
            <a:xfrm>
              <a:off x="3456079" y="4213522"/>
              <a:ext cx="1215420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FACTOR #2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E5013DA-B50A-B74D-C58E-D9C310F58C7C}"/>
                </a:ext>
              </a:extLst>
            </p:cNvPr>
            <p:cNvSpPr txBox="1"/>
            <p:nvPr/>
          </p:nvSpPr>
          <p:spPr>
            <a:xfrm>
              <a:off x="4934106" y="4213522"/>
              <a:ext cx="1215420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FACTOR #3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980B6D-B148-E096-27B6-FD9285D245C6}"/>
                </a:ext>
              </a:extLst>
            </p:cNvPr>
            <p:cNvSpPr txBox="1"/>
            <p:nvPr/>
          </p:nvSpPr>
          <p:spPr>
            <a:xfrm>
              <a:off x="6412133" y="4226429"/>
              <a:ext cx="1215420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FACTOR #4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C0EE61-D6DE-B969-BE30-5FF30D0534C5}"/>
                </a:ext>
              </a:extLst>
            </p:cNvPr>
            <p:cNvSpPr txBox="1"/>
            <p:nvPr/>
          </p:nvSpPr>
          <p:spPr>
            <a:xfrm>
              <a:off x="7890160" y="4214167"/>
              <a:ext cx="1215420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FACTOR #5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22665D4-84EB-0487-1B3E-E4B8CB39BB23}"/>
                </a:ext>
              </a:extLst>
            </p:cNvPr>
            <p:cNvSpPr txBox="1"/>
            <p:nvPr/>
          </p:nvSpPr>
          <p:spPr>
            <a:xfrm>
              <a:off x="9368187" y="4213522"/>
              <a:ext cx="1215420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FACTOR #6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6939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0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751665-0F4E-5BA7-385E-AF5BCEA179A9}"/>
              </a:ext>
            </a:extLst>
          </p:cNvPr>
          <p:cNvSpPr txBox="1"/>
          <p:nvPr/>
        </p:nvSpPr>
        <p:spPr>
          <a:xfrm>
            <a:off x="30212" y="2286496"/>
            <a:ext cx="1678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dirty="0">
                <a:solidFill>
                  <a:schemeClr val="bg1"/>
                </a:solidFill>
                <a:effectLst/>
              </a:rPr>
              <a:t>Key client journey 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71F95-AF4A-0340-7C18-6F097FCFAA3B}"/>
              </a:ext>
            </a:extLst>
          </p:cNvPr>
          <p:cNvSpPr txBox="1"/>
          <p:nvPr/>
        </p:nvSpPr>
        <p:spPr>
          <a:xfrm>
            <a:off x="2701976" y="6031712"/>
            <a:ext cx="8436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dirty="0">
                <a:solidFill>
                  <a:schemeClr val="bg1"/>
                </a:solidFill>
                <a:effectLst/>
              </a:rPr>
              <a:t>Timeline can be broad or specific, and is encased by squares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2CA41EA-BCCC-1B98-50F1-B0085E7699E5}"/>
              </a:ext>
            </a:extLst>
          </p:cNvPr>
          <p:cNvSpPr/>
          <p:nvPr/>
        </p:nvSpPr>
        <p:spPr>
          <a:xfrm>
            <a:off x="201974" y="2995350"/>
            <a:ext cx="1335374" cy="433650"/>
          </a:xfrm>
          <a:prstGeom prst="rightArrow">
            <a:avLst/>
          </a:prstGeom>
          <a:solidFill>
            <a:srgbClr val="F5802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C027810-6FA5-3A89-7F09-562B11604FA9}"/>
              </a:ext>
            </a:extLst>
          </p:cNvPr>
          <p:cNvSpPr/>
          <p:nvPr/>
        </p:nvSpPr>
        <p:spPr>
          <a:xfrm rot="16200000">
            <a:off x="10475129" y="6213521"/>
            <a:ext cx="587203" cy="223582"/>
          </a:xfrm>
          <a:prstGeom prst="rightArrow">
            <a:avLst/>
          </a:prstGeom>
          <a:solidFill>
            <a:srgbClr val="F5802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67C9B3E-64AC-5457-E35C-ED239586E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62" y="0"/>
            <a:ext cx="1993986" cy="1907668"/>
          </a:xfrm>
        </p:spPr>
        <p:txBody>
          <a:bodyPr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Client journey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17AAABC-8F37-C131-5206-49CDA381751A}"/>
              </a:ext>
            </a:extLst>
          </p:cNvPr>
          <p:cNvGrpSpPr/>
          <p:nvPr/>
        </p:nvGrpSpPr>
        <p:grpSpPr>
          <a:xfrm>
            <a:off x="5514264" y="181346"/>
            <a:ext cx="2788989" cy="5872294"/>
            <a:chOff x="6589903" y="181346"/>
            <a:chExt cx="2788989" cy="5872294"/>
          </a:xfrm>
        </p:grpSpPr>
        <p:pic>
          <p:nvPicPr>
            <p:cNvPr id="14" name="Picture 13" descr="A blue and white background&#10;&#10;Description automatically generated">
              <a:extLst>
                <a:ext uri="{FF2B5EF4-FFF2-40B4-BE49-F238E27FC236}">
                  <a16:creationId xmlns:a16="http://schemas.microsoft.com/office/drawing/2014/main" id="{9DE1C9F8-6139-D167-8EE0-9A46C0F0F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903" y="181346"/>
              <a:ext cx="2788989" cy="5872294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5BEA5A0-6D4D-396F-DC33-62AB805CEC2B}"/>
                </a:ext>
              </a:extLst>
            </p:cNvPr>
            <p:cNvGrpSpPr/>
            <p:nvPr/>
          </p:nvGrpSpPr>
          <p:grpSpPr>
            <a:xfrm>
              <a:off x="6669569" y="456956"/>
              <a:ext cx="2610313" cy="5480837"/>
              <a:chOff x="6669569" y="456956"/>
              <a:chExt cx="2610313" cy="5480837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C6E7AF5-9D61-D54C-3372-DC849367445F}"/>
                  </a:ext>
                </a:extLst>
              </p:cNvPr>
              <p:cNvSpPr txBox="1"/>
              <p:nvPr/>
            </p:nvSpPr>
            <p:spPr>
              <a:xfrm>
                <a:off x="6734747" y="5660794"/>
                <a:ext cx="2499300" cy="27699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200" dirty="0"/>
                  <a:t>Start Time Period – End Time Period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9105A2E-6801-CA5D-FD9A-52A4CA4A8752}"/>
                  </a:ext>
                </a:extLst>
              </p:cNvPr>
              <p:cNvSpPr txBox="1"/>
              <p:nvPr/>
            </p:nvSpPr>
            <p:spPr>
              <a:xfrm>
                <a:off x="6920457" y="456956"/>
                <a:ext cx="698311" cy="27699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200" dirty="0"/>
                  <a:t>EVENT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62EA16B-A9B7-2084-BB9C-4C781DDF973A}"/>
                  </a:ext>
                </a:extLst>
              </p:cNvPr>
              <p:cNvSpPr txBox="1"/>
              <p:nvPr/>
            </p:nvSpPr>
            <p:spPr>
              <a:xfrm>
                <a:off x="6669569" y="843216"/>
                <a:ext cx="1200086" cy="46166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200" dirty="0"/>
                  <a:t>Connected event/outcome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51726CE-F174-0F34-DDCD-367A36C3C418}"/>
                  </a:ext>
                </a:extLst>
              </p:cNvPr>
              <p:cNvSpPr txBox="1"/>
              <p:nvPr/>
            </p:nvSpPr>
            <p:spPr>
              <a:xfrm>
                <a:off x="6669569" y="1467933"/>
                <a:ext cx="1200086" cy="46166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200" dirty="0"/>
                  <a:t>Connected event/outcome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FEEA887-F422-2E6D-B20C-724D17AF2189}"/>
                  </a:ext>
                </a:extLst>
              </p:cNvPr>
              <p:cNvSpPr txBox="1"/>
              <p:nvPr/>
            </p:nvSpPr>
            <p:spPr>
              <a:xfrm>
                <a:off x="7396054" y="2137887"/>
                <a:ext cx="1200086" cy="46166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200" dirty="0"/>
                  <a:t>Connected event/outcome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0675D20-5B8D-7357-85D2-559C1CBE93B7}"/>
                  </a:ext>
                </a:extLst>
              </p:cNvPr>
              <p:cNvSpPr txBox="1"/>
              <p:nvPr/>
            </p:nvSpPr>
            <p:spPr>
              <a:xfrm>
                <a:off x="8079796" y="1467933"/>
                <a:ext cx="1200086" cy="46166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200" dirty="0"/>
                  <a:t>Connected event/outcome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0E48B2F-AC47-6297-35D6-240A71AF3CFB}"/>
                  </a:ext>
                </a:extLst>
              </p:cNvPr>
              <p:cNvSpPr txBox="1"/>
              <p:nvPr/>
            </p:nvSpPr>
            <p:spPr>
              <a:xfrm>
                <a:off x="8079796" y="843215"/>
                <a:ext cx="1200086" cy="46166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200" dirty="0"/>
                  <a:t>Connected event/outcome</a:t>
                </a: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3B45F7D-5C8C-0ED6-1543-7D0466BFA220}"/>
              </a:ext>
            </a:extLst>
          </p:cNvPr>
          <p:cNvGrpSpPr/>
          <p:nvPr/>
        </p:nvGrpSpPr>
        <p:grpSpPr>
          <a:xfrm>
            <a:off x="1960572" y="181346"/>
            <a:ext cx="3454489" cy="5872294"/>
            <a:chOff x="3062992" y="159416"/>
            <a:chExt cx="3454489" cy="5872294"/>
          </a:xfrm>
        </p:grpSpPr>
        <p:pic>
          <p:nvPicPr>
            <p:cNvPr id="13" name="Picture 12" descr="A blue background with white text&#10;&#10;Description automatically generated">
              <a:extLst>
                <a:ext uri="{FF2B5EF4-FFF2-40B4-BE49-F238E27FC236}">
                  <a16:creationId xmlns:a16="http://schemas.microsoft.com/office/drawing/2014/main" id="{5F330E6A-ABD5-5123-7D56-71AAF1DE2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2992" y="159418"/>
              <a:ext cx="667850" cy="5362423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0FBBDB9-9460-6814-C783-B4A7DE20AB2B}"/>
                </a:ext>
              </a:extLst>
            </p:cNvPr>
            <p:cNvGrpSpPr/>
            <p:nvPr/>
          </p:nvGrpSpPr>
          <p:grpSpPr>
            <a:xfrm>
              <a:off x="3728492" y="159416"/>
              <a:ext cx="2788989" cy="5872294"/>
              <a:chOff x="6589903" y="181346"/>
              <a:chExt cx="2788989" cy="5872294"/>
            </a:xfrm>
          </p:grpSpPr>
          <p:pic>
            <p:nvPicPr>
              <p:cNvPr id="40" name="Picture 39" descr="A blue and white background&#10;&#10;Description automatically generated">
                <a:extLst>
                  <a:ext uri="{FF2B5EF4-FFF2-40B4-BE49-F238E27FC236}">
                    <a16:creationId xmlns:a16="http://schemas.microsoft.com/office/drawing/2014/main" id="{1EF96556-ED47-3B81-AC3A-FC84FFB33A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9903" y="181346"/>
                <a:ext cx="2788989" cy="5872294"/>
              </a:xfrm>
              <a:prstGeom prst="rect">
                <a:avLst/>
              </a:prstGeom>
            </p:spPr>
          </p:pic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3A816344-3F6F-06E2-A583-6C1A5E48F70B}"/>
                  </a:ext>
                </a:extLst>
              </p:cNvPr>
              <p:cNvGrpSpPr/>
              <p:nvPr/>
            </p:nvGrpSpPr>
            <p:grpSpPr>
              <a:xfrm>
                <a:off x="6669569" y="456956"/>
                <a:ext cx="2610313" cy="5480837"/>
                <a:chOff x="6669569" y="456956"/>
                <a:chExt cx="2610313" cy="5480837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1BA33A3-D93C-5CC6-88C8-01EFD774C43A}"/>
                    </a:ext>
                  </a:extLst>
                </p:cNvPr>
                <p:cNvSpPr txBox="1"/>
                <p:nvPr/>
              </p:nvSpPr>
              <p:spPr>
                <a:xfrm>
                  <a:off x="6734747" y="5660794"/>
                  <a:ext cx="2499300" cy="276999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1200" dirty="0"/>
                    <a:t>Start Time Period – End Time Period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930A35D-644E-427A-B04A-7DFDCF6BCB0E}"/>
                    </a:ext>
                  </a:extLst>
                </p:cNvPr>
                <p:cNvSpPr txBox="1"/>
                <p:nvPr/>
              </p:nvSpPr>
              <p:spPr>
                <a:xfrm>
                  <a:off x="6920457" y="456956"/>
                  <a:ext cx="698311" cy="276999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1200" dirty="0"/>
                    <a:t>EVENT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53F6FD3B-A150-24B9-B14F-962E21BFD943}"/>
                    </a:ext>
                  </a:extLst>
                </p:cNvPr>
                <p:cNvSpPr txBox="1"/>
                <p:nvPr/>
              </p:nvSpPr>
              <p:spPr>
                <a:xfrm>
                  <a:off x="6669569" y="843216"/>
                  <a:ext cx="1200086" cy="461665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1200" dirty="0"/>
                    <a:t>Connected event/outcome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A18D1AB-3A82-E2CF-5D4D-4260F1B21A23}"/>
                    </a:ext>
                  </a:extLst>
                </p:cNvPr>
                <p:cNvSpPr txBox="1"/>
                <p:nvPr/>
              </p:nvSpPr>
              <p:spPr>
                <a:xfrm>
                  <a:off x="6669569" y="1467933"/>
                  <a:ext cx="1200086" cy="461665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1200" dirty="0"/>
                    <a:t>Connected event/outcome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2D1402F-9757-5BCE-808D-72119F8926B6}"/>
                    </a:ext>
                  </a:extLst>
                </p:cNvPr>
                <p:cNvSpPr txBox="1"/>
                <p:nvPr/>
              </p:nvSpPr>
              <p:spPr>
                <a:xfrm>
                  <a:off x="6669569" y="2092650"/>
                  <a:ext cx="1200086" cy="461665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1200" dirty="0"/>
                    <a:t>Connected event/outcome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660BEAED-D11B-1AAC-A075-42D66813E1A6}"/>
                    </a:ext>
                  </a:extLst>
                </p:cNvPr>
                <p:cNvSpPr txBox="1"/>
                <p:nvPr/>
              </p:nvSpPr>
              <p:spPr>
                <a:xfrm>
                  <a:off x="8079796" y="2092649"/>
                  <a:ext cx="1200086" cy="461665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1200" dirty="0"/>
                    <a:t>Connected event/outcome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187B883-EC81-6274-A0D4-A9D70A750AF5}"/>
                    </a:ext>
                  </a:extLst>
                </p:cNvPr>
                <p:cNvSpPr txBox="1"/>
                <p:nvPr/>
              </p:nvSpPr>
              <p:spPr>
                <a:xfrm>
                  <a:off x="8079796" y="1467933"/>
                  <a:ext cx="1200086" cy="461665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1200" dirty="0"/>
                    <a:t>Connected event/outcome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1C0F57D7-F4BB-068F-78FD-CE3286320290}"/>
                    </a:ext>
                  </a:extLst>
                </p:cNvPr>
                <p:cNvSpPr txBox="1"/>
                <p:nvPr/>
              </p:nvSpPr>
              <p:spPr>
                <a:xfrm>
                  <a:off x="8079796" y="843215"/>
                  <a:ext cx="1200086" cy="461665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1200" dirty="0"/>
                    <a:t>Connected event/outcome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4C30172-983B-8E70-28D0-0C1DE8402446}"/>
                    </a:ext>
                  </a:extLst>
                </p:cNvPr>
                <p:cNvSpPr txBox="1"/>
                <p:nvPr/>
              </p:nvSpPr>
              <p:spPr>
                <a:xfrm>
                  <a:off x="8330683" y="456956"/>
                  <a:ext cx="698311" cy="276999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1200" dirty="0"/>
                    <a:t>EVENT</a:t>
                  </a:r>
                </a:p>
              </p:txBody>
            </p:sp>
          </p:grp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11500F1-C04E-6E67-FECF-7C27C11B93F0}"/>
              </a:ext>
            </a:extLst>
          </p:cNvPr>
          <p:cNvGrpSpPr/>
          <p:nvPr/>
        </p:nvGrpSpPr>
        <p:grpSpPr>
          <a:xfrm>
            <a:off x="8474385" y="181346"/>
            <a:ext cx="2788989" cy="5872294"/>
            <a:chOff x="6589903" y="181346"/>
            <a:chExt cx="2788989" cy="5872294"/>
          </a:xfrm>
        </p:grpSpPr>
        <p:pic>
          <p:nvPicPr>
            <p:cNvPr id="53" name="Picture 52" descr="A blue and white background&#10;&#10;Description automatically generated">
              <a:extLst>
                <a:ext uri="{FF2B5EF4-FFF2-40B4-BE49-F238E27FC236}">
                  <a16:creationId xmlns:a16="http://schemas.microsoft.com/office/drawing/2014/main" id="{67516CCB-CAB4-7D1F-8B38-41A750D23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903" y="181346"/>
              <a:ext cx="2788989" cy="5872294"/>
            </a:xfrm>
            <a:prstGeom prst="rect">
              <a:avLst/>
            </a:prstGeom>
          </p:spPr>
        </p:pic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A80A64B-9E1D-756D-5DAE-2D4C89576DE7}"/>
                </a:ext>
              </a:extLst>
            </p:cNvPr>
            <p:cNvGrpSpPr/>
            <p:nvPr/>
          </p:nvGrpSpPr>
          <p:grpSpPr>
            <a:xfrm>
              <a:off x="6669569" y="456956"/>
              <a:ext cx="2610313" cy="5480837"/>
              <a:chOff x="6669569" y="456956"/>
              <a:chExt cx="2610313" cy="5480837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A5F4598-3A1A-5695-9845-E44E7337D416}"/>
                  </a:ext>
                </a:extLst>
              </p:cNvPr>
              <p:cNvSpPr txBox="1"/>
              <p:nvPr/>
            </p:nvSpPr>
            <p:spPr>
              <a:xfrm>
                <a:off x="6734747" y="5660794"/>
                <a:ext cx="2499300" cy="27699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200" dirty="0"/>
                  <a:t>Start Time Period – End Time Period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F7FF7C8-B8B9-EE25-E9B0-D9DBC81AB9A2}"/>
                  </a:ext>
                </a:extLst>
              </p:cNvPr>
              <p:cNvSpPr txBox="1"/>
              <p:nvPr/>
            </p:nvSpPr>
            <p:spPr>
              <a:xfrm>
                <a:off x="6920457" y="456956"/>
                <a:ext cx="698311" cy="27699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200" dirty="0"/>
                  <a:t>EVENT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C3B39FF-E4CA-89B2-8AE2-66141C6AA7BC}"/>
                  </a:ext>
                </a:extLst>
              </p:cNvPr>
              <p:cNvSpPr txBox="1"/>
              <p:nvPr/>
            </p:nvSpPr>
            <p:spPr>
              <a:xfrm>
                <a:off x="6669569" y="843216"/>
                <a:ext cx="1200086" cy="46166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200" dirty="0"/>
                  <a:t>Connected event/outcome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10E508A-9314-32CA-EBC0-D6A61B49AEA4}"/>
                  </a:ext>
                </a:extLst>
              </p:cNvPr>
              <p:cNvSpPr txBox="1"/>
              <p:nvPr/>
            </p:nvSpPr>
            <p:spPr>
              <a:xfrm>
                <a:off x="6669569" y="1467933"/>
                <a:ext cx="1200086" cy="46166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200" dirty="0"/>
                  <a:t>Connected event/outcome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7048C18-2D59-1ADE-37CE-7615EE920DDC}"/>
                  </a:ext>
                </a:extLst>
              </p:cNvPr>
              <p:cNvSpPr txBox="1"/>
              <p:nvPr/>
            </p:nvSpPr>
            <p:spPr>
              <a:xfrm>
                <a:off x="6669569" y="2092650"/>
                <a:ext cx="1200086" cy="46166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200" dirty="0"/>
                  <a:t>Connected event/outcome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B9A55ED-7586-AA93-9DFE-2D01E730A80A}"/>
                  </a:ext>
                </a:extLst>
              </p:cNvPr>
              <p:cNvSpPr txBox="1"/>
              <p:nvPr/>
            </p:nvSpPr>
            <p:spPr>
              <a:xfrm>
                <a:off x="8079796" y="2092649"/>
                <a:ext cx="1200086" cy="46166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200" dirty="0"/>
                  <a:t>Connected event/outcome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8B97A97-579D-EF6C-A3FA-45F028DB8291}"/>
                  </a:ext>
                </a:extLst>
              </p:cNvPr>
              <p:cNvSpPr txBox="1"/>
              <p:nvPr/>
            </p:nvSpPr>
            <p:spPr>
              <a:xfrm>
                <a:off x="8079796" y="1467933"/>
                <a:ext cx="1200086" cy="46166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200" dirty="0"/>
                  <a:t>Connected event/outcome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3A6C02F-AA2C-90DB-7AF2-464105C7E84B}"/>
                  </a:ext>
                </a:extLst>
              </p:cNvPr>
              <p:cNvSpPr txBox="1"/>
              <p:nvPr/>
            </p:nvSpPr>
            <p:spPr>
              <a:xfrm>
                <a:off x="8079796" y="843215"/>
                <a:ext cx="1200086" cy="46166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200" dirty="0"/>
                  <a:t>Connected event/outcome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D390FFF-C949-8542-60A4-9E2F7F687280}"/>
                  </a:ext>
                </a:extLst>
              </p:cNvPr>
              <p:cNvSpPr txBox="1"/>
              <p:nvPr/>
            </p:nvSpPr>
            <p:spPr>
              <a:xfrm>
                <a:off x="8330683" y="456956"/>
                <a:ext cx="698311" cy="27699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200" dirty="0"/>
                  <a:t>EVENT</a:t>
                </a:r>
              </a:p>
            </p:txBody>
          </p:sp>
        </p:grpSp>
      </p:grp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7492613-A5F9-A4B5-8982-38BC50960B97}"/>
              </a:ext>
            </a:extLst>
          </p:cNvPr>
          <p:cNvCxnSpPr>
            <a:stCxn id="23" idx="2"/>
            <a:endCxn id="27" idx="0"/>
          </p:cNvCxnSpPr>
          <p:nvPr/>
        </p:nvCxnSpPr>
        <p:spPr>
          <a:xfrm flipH="1">
            <a:off x="6193973" y="733955"/>
            <a:ext cx="1" cy="109261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80FE293-EBE2-5AB8-3D9A-7B80607CA5ED}"/>
              </a:ext>
            </a:extLst>
          </p:cNvPr>
          <p:cNvCxnSpPr>
            <a:stCxn id="27" idx="2"/>
            <a:endCxn id="31" idx="0"/>
          </p:cNvCxnSpPr>
          <p:nvPr/>
        </p:nvCxnSpPr>
        <p:spPr>
          <a:xfrm>
            <a:off x="6193973" y="1304881"/>
            <a:ext cx="0" cy="163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65255E0-50AC-952A-024A-BA775A8ADBDF}"/>
              </a:ext>
            </a:extLst>
          </p:cNvPr>
          <p:cNvCxnSpPr>
            <a:stCxn id="34" idx="0"/>
            <a:endCxn id="35" idx="2"/>
          </p:cNvCxnSpPr>
          <p:nvPr/>
        </p:nvCxnSpPr>
        <p:spPr>
          <a:xfrm flipV="1">
            <a:off x="7604200" y="1304880"/>
            <a:ext cx="0" cy="163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72562A31-53DB-0D60-F4C4-848D04C72B02}"/>
              </a:ext>
            </a:extLst>
          </p:cNvPr>
          <p:cNvCxnSpPr>
            <a:cxnSpLocks/>
            <a:stCxn id="23" idx="3"/>
            <a:endCxn id="56" idx="1"/>
          </p:cNvCxnSpPr>
          <p:nvPr/>
        </p:nvCxnSpPr>
        <p:spPr>
          <a:xfrm>
            <a:off x="6543129" y="595456"/>
            <a:ext cx="22618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0BDC4860-A10C-9A19-51A6-683F680AAC1F}"/>
              </a:ext>
            </a:extLst>
          </p:cNvPr>
          <p:cNvCxnSpPr>
            <a:cxnSpLocks/>
            <a:stCxn id="56" idx="2"/>
            <a:endCxn id="57" idx="0"/>
          </p:cNvCxnSpPr>
          <p:nvPr/>
        </p:nvCxnSpPr>
        <p:spPr>
          <a:xfrm flipH="1">
            <a:off x="9154094" y="733955"/>
            <a:ext cx="1" cy="109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9B1F32B-D667-891A-12FF-1734340E359B}"/>
              </a:ext>
            </a:extLst>
          </p:cNvPr>
          <p:cNvCxnSpPr>
            <a:cxnSpLocks/>
            <a:stCxn id="57" idx="2"/>
            <a:endCxn id="58" idx="0"/>
          </p:cNvCxnSpPr>
          <p:nvPr/>
        </p:nvCxnSpPr>
        <p:spPr>
          <a:xfrm>
            <a:off x="9154094" y="1304881"/>
            <a:ext cx="0" cy="163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5F03E2A1-AF06-1F23-4853-83CD2095A463}"/>
              </a:ext>
            </a:extLst>
          </p:cNvPr>
          <p:cNvCxnSpPr>
            <a:cxnSpLocks/>
            <a:endCxn id="59" idx="0"/>
          </p:cNvCxnSpPr>
          <p:nvPr/>
        </p:nvCxnSpPr>
        <p:spPr>
          <a:xfrm>
            <a:off x="9154094" y="1929598"/>
            <a:ext cx="0" cy="163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2147D77B-27CB-31D1-426E-4B948D77F554}"/>
              </a:ext>
            </a:extLst>
          </p:cNvPr>
          <p:cNvCxnSpPr>
            <a:cxnSpLocks/>
            <a:stCxn id="56" idx="3"/>
            <a:endCxn id="63" idx="1"/>
          </p:cNvCxnSpPr>
          <p:nvPr/>
        </p:nvCxnSpPr>
        <p:spPr>
          <a:xfrm>
            <a:off x="9503250" y="595456"/>
            <a:ext cx="7119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C9C8E2F-5836-6E8D-9F4A-66F44C0886E7}"/>
              </a:ext>
            </a:extLst>
          </p:cNvPr>
          <p:cNvCxnSpPr>
            <a:cxnSpLocks/>
            <a:stCxn id="63" idx="2"/>
            <a:endCxn id="62" idx="0"/>
          </p:cNvCxnSpPr>
          <p:nvPr/>
        </p:nvCxnSpPr>
        <p:spPr>
          <a:xfrm>
            <a:off x="10564321" y="733955"/>
            <a:ext cx="0" cy="109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CAFC7614-59B1-E448-3542-B78FEF04477D}"/>
              </a:ext>
            </a:extLst>
          </p:cNvPr>
          <p:cNvCxnSpPr>
            <a:cxnSpLocks/>
            <a:endCxn id="61" idx="0"/>
          </p:cNvCxnSpPr>
          <p:nvPr/>
        </p:nvCxnSpPr>
        <p:spPr>
          <a:xfrm>
            <a:off x="10564320" y="1304880"/>
            <a:ext cx="1" cy="163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56FFA05-B876-F8D9-5F8E-315984AA6FD1}"/>
              </a:ext>
            </a:extLst>
          </p:cNvPr>
          <p:cNvCxnSpPr>
            <a:cxnSpLocks/>
            <a:stCxn id="61" idx="2"/>
            <a:endCxn id="60" idx="0"/>
          </p:cNvCxnSpPr>
          <p:nvPr/>
        </p:nvCxnSpPr>
        <p:spPr>
          <a:xfrm>
            <a:off x="10564321" y="1929598"/>
            <a:ext cx="0" cy="163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F2154BE8-BA3A-A5F7-A443-E0FBE7CAC3BC}"/>
              </a:ext>
            </a:extLst>
          </p:cNvPr>
          <p:cNvCxnSpPr/>
          <p:nvPr/>
        </p:nvCxnSpPr>
        <p:spPr>
          <a:xfrm>
            <a:off x="3302420" y="733955"/>
            <a:ext cx="0" cy="109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3A59794-A8ED-CCF3-3548-D482DB917073}"/>
              </a:ext>
            </a:extLst>
          </p:cNvPr>
          <p:cNvCxnSpPr>
            <a:stCxn id="43" idx="3"/>
            <a:endCxn id="50" idx="1"/>
          </p:cNvCxnSpPr>
          <p:nvPr/>
        </p:nvCxnSpPr>
        <p:spPr>
          <a:xfrm>
            <a:off x="3654937" y="595456"/>
            <a:ext cx="7119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05E01827-1EF5-0D3F-9469-172AA68398BC}"/>
              </a:ext>
            </a:extLst>
          </p:cNvPr>
          <p:cNvCxnSpPr>
            <a:stCxn id="44" idx="2"/>
            <a:endCxn id="45" idx="0"/>
          </p:cNvCxnSpPr>
          <p:nvPr/>
        </p:nvCxnSpPr>
        <p:spPr>
          <a:xfrm>
            <a:off x="3305781" y="1304881"/>
            <a:ext cx="0" cy="163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B3D5C2BC-6507-3EEE-3959-961F005BE5D9}"/>
              </a:ext>
            </a:extLst>
          </p:cNvPr>
          <p:cNvCxnSpPr>
            <a:endCxn id="46" idx="0"/>
          </p:cNvCxnSpPr>
          <p:nvPr/>
        </p:nvCxnSpPr>
        <p:spPr>
          <a:xfrm>
            <a:off x="3302420" y="1929598"/>
            <a:ext cx="3361" cy="163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9F7D82B7-462C-BCD3-3B97-F03D2D240449}"/>
              </a:ext>
            </a:extLst>
          </p:cNvPr>
          <p:cNvCxnSpPr>
            <a:stCxn id="50" idx="2"/>
            <a:endCxn id="49" idx="0"/>
          </p:cNvCxnSpPr>
          <p:nvPr/>
        </p:nvCxnSpPr>
        <p:spPr>
          <a:xfrm>
            <a:off x="4716008" y="733955"/>
            <a:ext cx="0" cy="109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137705A0-62F2-5E84-8046-6D1DFF4EB620}"/>
              </a:ext>
            </a:extLst>
          </p:cNvPr>
          <p:cNvCxnSpPr>
            <a:stCxn id="49" idx="2"/>
            <a:endCxn id="48" idx="0"/>
          </p:cNvCxnSpPr>
          <p:nvPr/>
        </p:nvCxnSpPr>
        <p:spPr>
          <a:xfrm>
            <a:off x="4716008" y="1304880"/>
            <a:ext cx="0" cy="163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527DAF9-0124-E3D7-F0A8-A370FA8D604D}"/>
              </a:ext>
            </a:extLst>
          </p:cNvPr>
          <p:cNvCxnSpPr>
            <a:stCxn id="48" idx="2"/>
            <a:endCxn id="47" idx="0"/>
          </p:cNvCxnSpPr>
          <p:nvPr/>
        </p:nvCxnSpPr>
        <p:spPr>
          <a:xfrm>
            <a:off x="4716008" y="1929598"/>
            <a:ext cx="0" cy="163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Connector: Elbow 112">
            <a:extLst>
              <a:ext uri="{FF2B5EF4-FFF2-40B4-BE49-F238E27FC236}">
                <a16:creationId xmlns:a16="http://schemas.microsoft.com/office/drawing/2014/main" id="{FCDCB594-0591-4EA0-9268-AF9EF1806649}"/>
              </a:ext>
            </a:extLst>
          </p:cNvPr>
          <p:cNvCxnSpPr>
            <a:stCxn id="31" idx="2"/>
            <a:endCxn id="32" idx="1"/>
          </p:cNvCxnSpPr>
          <p:nvPr/>
        </p:nvCxnSpPr>
        <p:spPr>
          <a:xfrm rot="16200000" flipH="1">
            <a:off x="6037633" y="2085938"/>
            <a:ext cx="439122" cy="12644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Connector: Elbow 114">
            <a:extLst>
              <a:ext uri="{FF2B5EF4-FFF2-40B4-BE49-F238E27FC236}">
                <a16:creationId xmlns:a16="http://schemas.microsoft.com/office/drawing/2014/main" id="{1F438849-9BE0-AA21-4631-DE3E4357F50E}"/>
              </a:ext>
            </a:extLst>
          </p:cNvPr>
          <p:cNvCxnSpPr>
            <a:stCxn id="32" idx="3"/>
            <a:endCxn id="34" idx="2"/>
          </p:cNvCxnSpPr>
          <p:nvPr/>
        </p:nvCxnSpPr>
        <p:spPr>
          <a:xfrm flipV="1">
            <a:off x="7520501" y="1929598"/>
            <a:ext cx="83699" cy="43912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6" name="Content Placeholder 4" descr="A list of various topics&#10;&#10;Description automatically generated with low confidence">
            <a:extLst>
              <a:ext uri="{FF2B5EF4-FFF2-40B4-BE49-F238E27FC236}">
                <a16:creationId xmlns:a16="http://schemas.microsoft.com/office/drawing/2014/main" id="{244CCFFB-090F-CD56-4EBC-C43F0A892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81"/>
          <a:stretch/>
        </p:blipFill>
        <p:spPr>
          <a:xfrm>
            <a:off x="215390" y="5725119"/>
            <a:ext cx="2181465" cy="953337"/>
          </a:xfrm>
        </p:spPr>
      </p:pic>
      <p:pic>
        <p:nvPicPr>
          <p:cNvPr id="124" name="Picture 123" descr="A white house on a green circle&#10;&#10;Description automatically generated">
            <a:extLst>
              <a:ext uri="{FF2B5EF4-FFF2-40B4-BE49-F238E27FC236}">
                <a16:creationId xmlns:a16="http://schemas.microsoft.com/office/drawing/2014/main" id="{4BE3A8A4-7896-FBFB-B0BB-2F8731E694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42368" y="5492823"/>
            <a:ext cx="180000" cy="180000"/>
          </a:xfrm>
          <a:prstGeom prst="rect">
            <a:avLst/>
          </a:prstGeom>
        </p:spPr>
      </p:pic>
      <p:pic>
        <p:nvPicPr>
          <p:cNvPr id="126" name="Picture 125" descr="A red circle with a letter h in it&#10;&#10;Description automatically generated">
            <a:extLst>
              <a:ext uri="{FF2B5EF4-FFF2-40B4-BE49-F238E27FC236}">
                <a16:creationId xmlns:a16="http://schemas.microsoft.com/office/drawing/2014/main" id="{79DE42BB-772B-111A-006D-5ED74588E3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868" y="5489168"/>
            <a:ext cx="180000" cy="180000"/>
          </a:xfrm>
          <a:prstGeom prst="rect">
            <a:avLst/>
          </a:prstGeom>
        </p:spPr>
      </p:pic>
      <p:pic>
        <p:nvPicPr>
          <p:cNvPr id="128" name="Picture 127" descr="A magnifying glass on a blue background&#10;&#10;Description automatically generated">
            <a:extLst>
              <a:ext uri="{FF2B5EF4-FFF2-40B4-BE49-F238E27FC236}">
                <a16:creationId xmlns:a16="http://schemas.microsoft.com/office/drawing/2014/main" id="{98C5F959-4F1E-234F-2293-59C6EB863C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18" y="5496068"/>
            <a:ext cx="180000" cy="180000"/>
          </a:xfrm>
          <a:prstGeom prst="rect">
            <a:avLst/>
          </a:prstGeom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id="{FED4F401-58B5-9F9D-999E-622F8728C635}"/>
              </a:ext>
            </a:extLst>
          </p:cNvPr>
          <p:cNvSpPr txBox="1"/>
          <p:nvPr/>
        </p:nvSpPr>
        <p:spPr>
          <a:xfrm>
            <a:off x="126716" y="5035171"/>
            <a:ext cx="1847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Copy/paste the below icons as needed</a:t>
            </a:r>
            <a:endParaRPr lang="en-US" sz="1100" b="0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5900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0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3D155-F146-FD2D-9A95-40453AC5A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Client experience map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DD9EB8-DAA5-879F-88F0-323F10A461F6}"/>
              </a:ext>
            </a:extLst>
          </p:cNvPr>
          <p:cNvSpPr txBox="1"/>
          <p:nvPr/>
        </p:nvSpPr>
        <p:spPr>
          <a:xfrm>
            <a:off x="838200" y="1513454"/>
            <a:ext cx="8260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effectLst/>
              </a:rPr>
              <a:t>Key for important symbols. These can be changed if needed to “cognitive load” or other reflections.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A51657-6267-A488-AA0F-C813A19D0FEB}"/>
              </a:ext>
            </a:extLst>
          </p:cNvPr>
          <p:cNvSpPr txBox="1"/>
          <p:nvPr/>
        </p:nvSpPr>
        <p:spPr>
          <a:xfrm>
            <a:off x="6990221" y="5612859"/>
            <a:ext cx="3868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effectLst/>
              </a:rPr>
              <a:t>Don't forget to consult the person who you're writing about to understand their experience!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FBEBCD-19D5-C2BB-13D4-641CD25C5868}"/>
              </a:ext>
            </a:extLst>
          </p:cNvPr>
          <p:cNvSpPr txBox="1"/>
          <p:nvPr/>
        </p:nvSpPr>
        <p:spPr>
          <a:xfrm>
            <a:off x="7107666" y="6063383"/>
            <a:ext cx="43516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chemeClr val="bg1"/>
                </a:solidFill>
                <a:effectLst/>
              </a:rPr>
              <a:t>Can rat</a:t>
            </a:r>
            <a:r>
              <a:rPr lang="en-US" sz="1100" dirty="0">
                <a:solidFill>
                  <a:schemeClr val="bg1"/>
                </a:solidFill>
              </a:rPr>
              <a:t>e experience from 1 (lowest/worst) to 5 (highest/best)</a:t>
            </a:r>
            <a:endParaRPr lang="en-US" sz="1100" b="0" i="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FF62168-0BF3-00BE-982C-B113B223A2C8}"/>
              </a:ext>
            </a:extLst>
          </p:cNvPr>
          <p:cNvGrpSpPr/>
          <p:nvPr/>
        </p:nvGrpSpPr>
        <p:grpSpPr>
          <a:xfrm>
            <a:off x="108983" y="2052231"/>
            <a:ext cx="11974034" cy="3488613"/>
            <a:chOff x="108983" y="1939060"/>
            <a:chExt cx="11974034" cy="348861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03DA7C8-78E3-F00C-10FA-16F7A215DFBA}"/>
                </a:ext>
              </a:extLst>
            </p:cNvPr>
            <p:cNvGrpSpPr/>
            <p:nvPr/>
          </p:nvGrpSpPr>
          <p:grpSpPr>
            <a:xfrm>
              <a:off x="108983" y="1939060"/>
              <a:ext cx="11974034" cy="3488613"/>
              <a:chOff x="108983" y="1939060"/>
              <a:chExt cx="11974034" cy="348861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95C57B5-059E-1067-473C-DEC592333D6C}"/>
                  </a:ext>
                </a:extLst>
              </p:cNvPr>
              <p:cNvSpPr/>
              <p:nvPr/>
            </p:nvSpPr>
            <p:spPr>
              <a:xfrm>
                <a:off x="1567417" y="1939060"/>
                <a:ext cx="10515600" cy="34886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837A4E33-C6EC-9700-7323-6CCB0501543B}"/>
                  </a:ext>
                </a:extLst>
              </p:cNvPr>
              <p:cNvGrpSpPr/>
              <p:nvPr/>
            </p:nvGrpSpPr>
            <p:grpSpPr>
              <a:xfrm>
                <a:off x="108983" y="1939060"/>
                <a:ext cx="11974034" cy="3488613"/>
                <a:chOff x="108983" y="1939060"/>
                <a:chExt cx="11974034" cy="3488613"/>
              </a:xfrm>
            </p:grpSpPr>
            <p:pic>
              <p:nvPicPr>
                <p:cNvPr id="11" name="Picture 10" descr="A blue and white background with white text&#10;&#10;Description automatically generated">
                  <a:extLst>
                    <a:ext uri="{FF2B5EF4-FFF2-40B4-BE49-F238E27FC236}">
                      <a16:creationId xmlns:a16="http://schemas.microsoft.com/office/drawing/2014/main" id="{7FAFCFAA-54A0-0F20-0D11-E2522BE16F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983" y="1939060"/>
                  <a:ext cx="1458434" cy="3488613"/>
                </a:xfrm>
                <a:prstGeom prst="rect">
                  <a:avLst/>
                </a:prstGeom>
              </p:spPr>
            </p:pic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F459302D-7558-A007-A218-FF08F2436A70}"/>
                    </a:ext>
                  </a:extLst>
                </p:cNvPr>
                <p:cNvCxnSpPr>
                  <a:cxnSpLocks/>
                  <a:stCxn id="12" idx="1"/>
                  <a:endCxn id="12" idx="3"/>
                </p:cNvCxnSpPr>
                <p:nvPr/>
              </p:nvCxnSpPr>
              <p:spPr>
                <a:xfrm>
                  <a:off x="1567417" y="3683367"/>
                  <a:ext cx="105156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33D0383-B174-7D02-574E-23F54F41B63C}"/>
                </a:ext>
              </a:extLst>
            </p:cNvPr>
            <p:cNvCxnSpPr>
              <a:cxnSpLocks/>
            </p:cNvCxnSpPr>
            <p:nvPr/>
          </p:nvCxnSpPr>
          <p:spPr>
            <a:xfrm>
              <a:off x="1567417" y="2046914"/>
              <a:ext cx="0" cy="312909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8384458-3DBB-3175-FDB2-21AB0A982E51}"/>
              </a:ext>
            </a:extLst>
          </p:cNvPr>
          <p:cNvGrpSpPr/>
          <p:nvPr/>
        </p:nvGrpSpPr>
        <p:grpSpPr>
          <a:xfrm>
            <a:off x="1747100" y="3429000"/>
            <a:ext cx="922790" cy="440797"/>
            <a:chOff x="1941522" y="3305477"/>
            <a:chExt cx="922790" cy="440797"/>
          </a:xfrm>
        </p:grpSpPr>
        <p:sp>
          <p:nvSpPr>
            <p:cNvPr id="26" name="Diamond 25">
              <a:extLst>
                <a:ext uri="{FF2B5EF4-FFF2-40B4-BE49-F238E27FC236}">
                  <a16:creationId xmlns:a16="http://schemas.microsoft.com/office/drawing/2014/main" id="{D9F7FA17-0075-6BF2-38D4-8AA2EDF0AF48}"/>
                </a:ext>
              </a:extLst>
            </p:cNvPr>
            <p:cNvSpPr/>
            <p:nvPr/>
          </p:nvSpPr>
          <p:spPr>
            <a:xfrm>
              <a:off x="2348917" y="3638274"/>
              <a:ext cx="108000" cy="108000"/>
            </a:xfrm>
            <a:prstGeom prst="diamond">
              <a:avLst/>
            </a:prstGeom>
            <a:solidFill>
              <a:srgbClr val="13437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34389BD-73ED-8AEB-3A7A-99478556FAC9}"/>
                </a:ext>
              </a:extLst>
            </p:cNvPr>
            <p:cNvSpPr txBox="1"/>
            <p:nvPr/>
          </p:nvSpPr>
          <p:spPr>
            <a:xfrm>
              <a:off x="1941522" y="3305477"/>
              <a:ext cx="92279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EXPERIENCE 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3D64596-7857-1382-4433-1037994DE827}"/>
              </a:ext>
            </a:extLst>
          </p:cNvPr>
          <p:cNvGrpSpPr/>
          <p:nvPr/>
        </p:nvGrpSpPr>
        <p:grpSpPr>
          <a:xfrm>
            <a:off x="7286612" y="2841063"/>
            <a:ext cx="922790" cy="440797"/>
            <a:chOff x="1941522" y="3305477"/>
            <a:chExt cx="922790" cy="440797"/>
          </a:xfrm>
        </p:grpSpPr>
        <p:sp>
          <p:nvSpPr>
            <p:cNvPr id="35" name="Diamond 34">
              <a:extLst>
                <a:ext uri="{FF2B5EF4-FFF2-40B4-BE49-F238E27FC236}">
                  <a16:creationId xmlns:a16="http://schemas.microsoft.com/office/drawing/2014/main" id="{DC86CC32-A8D6-A65B-51A9-6DCCCFC5373E}"/>
                </a:ext>
              </a:extLst>
            </p:cNvPr>
            <p:cNvSpPr/>
            <p:nvPr/>
          </p:nvSpPr>
          <p:spPr>
            <a:xfrm>
              <a:off x="2348917" y="3638274"/>
              <a:ext cx="108000" cy="108000"/>
            </a:xfrm>
            <a:prstGeom prst="diamond">
              <a:avLst/>
            </a:prstGeom>
            <a:solidFill>
              <a:srgbClr val="13437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883E327-1139-6F28-961C-AF28708E0017}"/>
                </a:ext>
              </a:extLst>
            </p:cNvPr>
            <p:cNvSpPr txBox="1"/>
            <p:nvPr/>
          </p:nvSpPr>
          <p:spPr>
            <a:xfrm>
              <a:off x="1941522" y="3305477"/>
              <a:ext cx="92279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EXPERIENCE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54C2055-192E-1CC8-B522-90ED2C75F021}"/>
              </a:ext>
            </a:extLst>
          </p:cNvPr>
          <p:cNvGrpSpPr/>
          <p:nvPr/>
        </p:nvGrpSpPr>
        <p:grpSpPr>
          <a:xfrm>
            <a:off x="3592680" y="4560836"/>
            <a:ext cx="922790" cy="440797"/>
            <a:chOff x="1941522" y="3305477"/>
            <a:chExt cx="922790" cy="440797"/>
          </a:xfrm>
        </p:grpSpPr>
        <p:sp>
          <p:nvSpPr>
            <p:cNvPr id="38" name="Diamond 37">
              <a:extLst>
                <a:ext uri="{FF2B5EF4-FFF2-40B4-BE49-F238E27FC236}">
                  <a16:creationId xmlns:a16="http://schemas.microsoft.com/office/drawing/2014/main" id="{ABB4B707-179E-E486-5153-0BCD5C56F387}"/>
                </a:ext>
              </a:extLst>
            </p:cNvPr>
            <p:cNvSpPr/>
            <p:nvPr/>
          </p:nvSpPr>
          <p:spPr>
            <a:xfrm>
              <a:off x="2348917" y="3638274"/>
              <a:ext cx="108000" cy="108000"/>
            </a:xfrm>
            <a:prstGeom prst="diamond">
              <a:avLst/>
            </a:prstGeom>
            <a:solidFill>
              <a:srgbClr val="13437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6E380A0-8D63-C10E-D9D9-0B671DC38127}"/>
                </a:ext>
              </a:extLst>
            </p:cNvPr>
            <p:cNvSpPr txBox="1"/>
            <p:nvPr/>
          </p:nvSpPr>
          <p:spPr>
            <a:xfrm>
              <a:off x="1941522" y="3305477"/>
              <a:ext cx="92279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EXPERIENCE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3A1C52D-F48A-6C94-3E43-80C12C18C5B6}"/>
              </a:ext>
            </a:extLst>
          </p:cNvPr>
          <p:cNvGrpSpPr/>
          <p:nvPr/>
        </p:nvGrpSpPr>
        <p:grpSpPr>
          <a:xfrm>
            <a:off x="4515470" y="3937683"/>
            <a:ext cx="922790" cy="440797"/>
            <a:chOff x="1941522" y="3305477"/>
            <a:chExt cx="922790" cy="440797"/>
          </a:xfrm>
        </p:grpSpPr>
        <p:sp>
          <p:nvSpPr>
            <p:cNvPr id="41" name="Diamond 40">
              <a:extLst>
                <a:ext uri="{FF2B5EF4-FFF2-40B4-BE49-F238E27FC236}">
                  <a16:creationId xmlns:a16="http://schemas.microsoft.com/office/drawing/2014/main" id="{E7D1E5D5-3868-CFC3-84B1-9B0F8A38F04C}"/>
                </a:ext>
              </a:extLst>
            </p:cNvPr>
            <p:cNvSpPr/>
            <p:nvPr/>
          </p:nvSpPr>
          <p:spPr>
            <a:xfrm>
              <a:off x="2348917" y="3638274"/>
              <a:ext cx="108000" cy="108000"/>
            </a:xfrm>
            <a:prstGeom prst="diamond">
              <a:avLst/>
            </a:prstGeom>
            <a:solidFill>
              <a:srgbClr val="13437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8080A46-94D7-E1EB-2E2A-8F7E3A455FDE}"/>
                </a:ext>
              </a:extLst>
            </p:cNvPr>
            <p:cNvSpPr txBox="1"/>
            <p:nvPr/>
          </p:nvSpPr>
          <p:spPr>
            <a:xfrm>
              <a:off x="1941522" y="3305477"/>
              <a:ext cx="92279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EXPERIENCE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EC0ECD3-614F-8B68-5E38-572FD14789E1}"/>
              </a:ext>
            </a:extLst>
          </p:cNvPr>
          <p:cNvGrpSpPr/>
          <p:nvPr/>
        </p:nvGrpSpPr>
        <p:grpSpPr>
          <a:xfrm>
            <a:off x="5438260" y="4560836"/>
            <a:ext cx="922790" cy="440797"/>
            <a:chOff x="1941522" y="3305477"/>
            <a:chExt cx="922790" cy="440797"/>
          </a:xfrm>
        </p:grpSpPr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A6364CE7-B161-B841-19EF-60A1B828E078}"/>
                </a:ext>
              </a:extLst>
            </p:cNvPr>
            <p:cNvSpPr/>
            <p:nvPr/>
          </p:nvSpPr>
          <p:spPr>
            <a:xfrm>
              <a:off x="2348917" y="3638274"/>
              <a:ext cx="108000" cy="108000"/>
            </a:xfrm>
            <a:prstGeom prst="diamond">
              <a:avLst/>
            </a:prstGeom>
            <a:solidFill>
              <a:srgbClr val="13437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4803913-8305-64CC-CC3C-5A25B6BE086A}"/>
                </a:ext>
              </a:extLst>
            </p:cNvPr>
            <p:cNvSpPr txBox="1"/>
            <p:nvPr/>
          </p:nvSpPr>
          <p:spPr>
            <a:xfrm>
              <a:off x="1941522" y="3305477"/>
              <a:ext cx="92279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EXPERIENCE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FE59C70-E96F-AD9E-59A6-77EA0D9B0B35}"/>
              </a:ext>
            </a:extLst>
          </p:cNvPr>
          <p:cNvGrpSpPr/>
          <p:nvPr/>
        </p:nvGrpSpPr>
        <p:grpSpPr>
          <a:xfrm>
            <a:off x="6363822" y="3902467"/>
            <a:ext cx="922790" cy="440797"/>
            <a:chOff x="1941522" y="3305477"/>
            <a:chExt cx="922790" cy="440797"/>
          </a:xfrm>
        </p:grpSpPr>
        <p:sp>
          <p:nvSpPr>
            <p:cNvPr id="47" name="Diamond 46">
              <a:extLst>
                <a:ext uri="{FF2B5EF4-FFF2-40B4-BE49-F238E27FC236}">
                  <a16:creationId xmlns:a16="http://schemas.microsoft.com/office/drawing/2014/main" id="{B7682FAC-EFBC-4D69-AEF2-26998C06ED9A}"/>
                </a:ext>
              </a:extLst>
            </p:cNvPr>
            <p:cNvSpPr/>
            <p:nvPr/>
          </p:nvSpPr>
          <p:spPr>
            <a:xfrm>
              <a:off x="2348917" y="3638274"/>
              <a:ext cx="108000" cy="108000"/>
            </a:xfrm>
            <a:prstGeom prst="diamond">
              <a:avLst/>
            </a:prstGeom>
            <a:solidFill>
              <a:srgbClr val="13437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C8DACF2-C290-7243-F061-19B0473089D3}"/>
                </a:ext>
              </a:extLst>
            </p:cNvPr>
            <p:cNvSpPr txBox="1"/>
            <p:nvPr/>
          </p:nvSpPr>
          <p:spPr>
            <a:xfrm>
              <a:off x="1941522" y="3305477"/>
              <a:ext cx="92279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EXPERIENCE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2483799-0726-F747-9B3B-6C0D1C09D0E5}"/>
              </a:ext>
            </a:extLst>
          </p:cNvPr>
          <p:cNvGrpSpPr/>
          <p:nvPr/>
        </p:nvGrpSpPr>
        <p:grpSpPr>
          <a:xfrm>
            <a:off x="2669890" y="3973566"/>
            <a:ext cx="922790" cy="440797"/>
            <a:chOff x="1941522" y="3305477"/>
            <a:chExt cx="922790" cy="440797"/>
          </a:xfrm>
        </p:grpSpPr>
        <p:sp>
          <p:nvSpPr>
            <p:cNvPr id="50" name="Diamond 49">
              <a:extLst>
                <a:ext uri="{FF2B5EF4-FFF2-40B4-BE49-F238E27FC236}">
                  <a16:creationId xmlns:a16="http://schemas.microsoft.com/office/drawing/2014/main" id="{08573C66-1AF1-36AA-0961-CEFFA4859445}"/>
                </a:ext>
              </a:extLst>
            </p:cNvPr>
            <p:cNvSpPr/>
            <p:nvPr/>
          </p:nvSpPr>
          <p:spPr>
            <a:xfrm>
              <a:off x="2348917" y="3638274"/>
              <a:ext cx="108000" cy="108000"/>
            </a:xfrm>
            <a:prstGeom prst="diamond">
              <a:avLst/>
            </a:prstGeom>
            <a:solidFill>
              <a:srgbClr val="13437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B556CBF-B0A4-160A-F34E-BDB28EBB49E3}"/>
                </a:ext>
              </a:extLst>
            </p:cNvPr>
            <p:cNvSpPr txBox="1"/>
            <p:nvPr/>
          </p:nvSpPr>
          <p:spPr>
            <a:xfrm>
              <a:off x="1941522" y="3305477"/>
              <a:ext cx="92279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EXPERIENCE 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9B34D80-7C7C-F216-5133-97622BE6BC74}"/>
              </a:ext>
            </a:extLst>
          </p:cNvPr>
          <p:cNvGrpSpPr/>
          <p:nvPr/>
        </p:nvGrpSpPr>
        <p:grpSpPr>
          <a:xfrm>
            <a:off x="8209402" y="3429000"/>
            <a:ext cx="922790" cy="440797"/>
            <a:chOff x="1941522" y="3305477"/>
            <a:chExt cx="922790" cy="440797"/>
          </a:xfrm>
        </p:grpSpPr>
        <p:sp>
          <p:nvSpPr>
            <p:cNvPr id="53" name="Diamond 52">
              <a:extLst>
                <a:ext uri="{FF2B5EF4-FFF2-40B4-BE49-F238E27FC236}">
                  <a16:creationId xmlns:a16="http://schemas.microsoft.com/office/drawing/2014/main" id="{8018B70B-4949-5C72-0E3E-6DBE2BCAB1A5}"/>
                </a:ext>
              </a:extLst>
            </p:cNvPr>
            <p:cNvSpPr/>
            <p:nvPr/>
          </p:nvSpPr>
          <p:spPr>
            <a:xfrm>
              <a:off x="2348917" y="3638274"/>
              <a:ext cx="108000" cy="108000"/>
            </a:xfrm>
            <a:prstGeom prst="diamond">
              <a:avLst/>
            </a:prstGeom>
            <a:solidFill>
              <a:srgbClr val="13437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20E06B7-7681-9BB7-F809-0D6ECB9A11F7}"/>
                </a:ext>
              </a:extLst>
            </p:cNvPr>
            <p:cNvSpPr txBox="1"/>
            <p:nvPr/>
          </p:nvSpPr>
          <p:spPr>
            <a:xfrm>
              <a:off x="1941522" y="3305477"/>
              <a:ext cx="92279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EXPERIENCE 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694FB45-7288-A015-8C74-1A25CDC6B216}"/>
              </a:ext>
            </a:extLst>
          </p:cNvPr>
          <p:cNvGrpSpPr/>
          <p:nvPr/>
        </p:nvGrpSpPr>
        <p:grpSpPr>
          <a:xfrm>
            <a:off x="9223419" y="2400266"/>
            <a:ext cx="922790" cy="440797"/>
            <a:chOff x="1941522" y="3305477"/>
            <a:chExt cx="922790" cy="440797"/>
          </a:xfrm>
        </p:grpSpPr>
        <p:sp>
          <p:nvSpPr>
            <p:cNvPr id="56" name="Diamond 55">
              <a:extLst>
                <a:ext uri="{FF2B5EF4-FFF2-40B4-BE49-F238E27FC236}">
                  <a16:creationId xmlns:a16="http://schemas.microsoft.com/office/drawing/2014/main" id="{D565FC78-AA77-8C92-54A4-9B51B12A8BE9}"/>
                </a:ext>
              </a:extLst>
            </p:cNvPr>
            <p:cNvSpPr/>
            <p:nvPr/>
          </p:nvSpPr>
          <p:spPr>
            <a:xfrm>
              <a:off x="2348917" y="3638274"/>
              <a:ext cx="108000" cy="108000"/>
            </a:xfrm>
            <a:prstGeom prst="diamond">
              <a:avLst/>
            </a:prstGeom>
            <a:solidFill>
              <a:srgbClr val="13437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D5C955D-9F69-7500-8737-6B4163048A35}"/>
                </a:ext>
              </a:extLst>
            </p:cNvPr>
            <p:cNvSpPr txBox="1"/>
            <p:nvPr/>
          </p:nvSpPr>
          <p:spPr>
            <a:xfrm>
              <a:off x="1941522" y="3305477"/>
              <a:ext cx="92279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EXPERIENCE </a:t>
              </a:r>
            </a:p>
          </p:txBody>
        </p: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7769661-39D4-F8D8-BB79-D4A380978EC1}"/>
              </a:ext>
            </a:extLst>
          </p:cNvPr>
          <p:cNvCxnSpPr>
            <a:cxnSpLocks/>
            <a:stCxn id="26" idx="3"/>
            <a:endCxn id="50" idx="1"/>
          </p:cNvCxnSpPr>
          <p:nvPr/>
        </p:nvCxnSpPr>
        <p:spPr>
          <a:xfrm>
            <a:off x="2262495" y="3815797"/>
            <a:ext cx="814790" cy="544566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FE66236-05BA-9CE4-EDB8-45B5931AFC49}"/>
              </a:ext>
            </a:extLst>
          </p:cNvPr>
          <p:cNvCxnSpPr>
            <a:cxnSpLocks/>
            <a:stCxn id="50" idx="3"/>
            <a:endCxn id="38" idx="1"/>
          </p:cNvCxnSpPr>
          <p:nvPr/>
        </p:nvCxnSpPr>
        <p:spPr>
          <a:xfrm>
            <a:off x="3185285" y="4360363"/>
            <a:ext cx="814790" cy="58727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4E215CD-320E-172D-C0F2-9CAA8C9FB516}"/>
              </a:ext>
            </a:extLst>
          </p:cNvPr>
          <p:cNvCxnSpPr>
            <a:cxnSpLocks/>
            <a:stCxn id="38" idx="3"/>
            <a:endCxn id="41" idx="1"/>
          </p:cNvCxnSpPr>
          <p:nvPr/>
        </p:nvCxnSpPr>
        <p:spPr>
          <a:xfrm flipV="1">
            <a:off x="4108075" y="4324480"/>
            <a:ext cx="814790" cy="623153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76B7135-3A21-45A5-D87E-0ECFC2EDAA2D}"/>
              </a:ext>
            </a:extLst>
          </p:cNvPr>
          <p:cNvCxnSpPr>
            <a:cxnSpLocks/>
            <a:stCxn id="44" idx="1"/>
            <a:endCxn id="41" idx="3"/>
          </p:cNvCxnSpPr>
          <p:nvPr/>
        </p:nvCxnSpPr>
        <p:spPr>
          <a:xfrm flipH="1" flipV="1">
            <a:off x="5030865" y="4324480"/>
            <a:ext cx="814790" cy="623153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5BFE49D-D6AA-5E3C-2995-0BCF1919430F}"/>
              </a:ext>
            </a:extLst>
          </p:cNvPr>
          <p:cNvCxnSpPr>
            <a:cxnSpLocks/>
            <a:stCxn id="47" idx="1"/>
            <a:endCxn id="44" idx="3"/>
          </p:cNvCxnSpPr>
          <p:nvPr/>
        </p:nvCxnSpPr>
        <p:spPr>
          <a:xfrm flipH="1">
            <a:off x="5953655" y="4289264"/>
            <a:ext cx="817562" cy="65836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C221D65-AEA1-C613-3AB1-6FD711CD6418}"/>
              </a:ext>
            </a:extLst>
          </p:cNvPr>
          <p:cNvCxnSpPr>
            <a:cxnSpLocks/>
            <a:stCxn id="47" idx="3"/>
            <a:endCxn id="35" idx="1"/>
          </p:cNvCxnSpPr>
          <p:nvPr/>
        </p:nvCxnSpPr>
        <p:spPr>
          <a:xfrm flipV="1">
            <a:off x="6879217" y="3227860"/>
            <a:ext cx="814790" cy="1061404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B91CCED-A0D7-3721-3E47-EC508825C7DC}"/>
              </a:ext>
            </a:extLst>
          </p:cNvPr>
          <p:cNvCxnSpPr>
            <a:cxnSpLocks/>
            <a:stCxn id="53" idx="1"/>
            <a:endCxn id="35" idx="3"/>
          </p:cNvCxnSpPr>
          <p:nvPr/>
        </p:nvCxnSpPr>
        <p:spPr>
          <a:xfrm flipH="1" flipV="1">
            <a:off x="7802007" y="3227860"/>
            <a:ext cx="814790" cy="587937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8D1780F-A9ED-3480-1FD9-9FB78CB091E9}"/>
              </a:ext>
            </a:extLst>
          </p:cNvPr>
          <p:cNvCxnSpPr>
            <a:cxnSpLocks/>
            <a:stCxn id="56" idx="1"/>
            <a:endCxn id="53" idx="3"/>
          </p:cNvCxnSpPr>
          <p:nvPr/>
        </p:nvCxnSpPr>
        <p:spPr>
          <a:xfrm flipH="1">
            <a:off x="8724797" y="2787063"/>
            <a:ext cx="906017" cy="1028734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31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3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D8E8870-58E8-8111-70B5-13A2A2608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522" y="0"/>
            <a:ext cx="9671478" cy="6858000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B38C108-09FB-2793-FBB5-4EE35C2E9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69" y="2481405"/>
            <a:ext cx="2412954" cy="2491582"/>
          </a:xfrm>
        </p:spPr>
        <p:txBody>
          <a:bodyPr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Client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chemeClr val="bg1"/>
                </a:solidFill>
              </a:rPr>
              <a:t>Profile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CB38A43-DEFF-153D-98D9-28BA9E305FC7}"/>
              </a:ext>
            </a:extLst>
          </p:cNvPr>
          <p:cNvSpPr/>
          <p:nvPr/>
        </p:nvSpPr>
        <p:spPr>
          <a:xfrm>
            <a:off x="497313" y="2106651"/>
            <a:ext cx="2215906" cy="749508"/>
          </a:xfrm>
          <a:prstGeom prst="rightArrow">
            <a:avLst/>
          </a:prstGeom>
          <a:solidFill>
            <a:srgbClr val="F5802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235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3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ack view of a person&#10;&#10;Description automatically generated">
            <a:extLst>
              <a:ext uri="{FF2B5EF4-FFF2-40B4-BE49-F238E27FC236}">
                <a16:creationId xmlns:a16="http://schemas.microsoft.com/office/drawing/2014/main" id="{2BF497A8-32AA-4059-2BE0-544CBBD05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815" y="0"/>
            <a:ext cx="719829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A00A13-C389-7B26-D92A-E9A0A13AC201}"/>
              </a:ext>
            </a:extLst>
          </p:cNvPr>
          <p:cNvSpPr txBox="1"/>
          <p:nvPr/>
        </p:nvSpPr>
        <p:spPr>
          <a:xfrm>
            <a:off x="418020" y="3429000"/>
            <a:ext cx="3419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chemeClr val="bg1"/>
                </a:solidFill>
              </a:rPr>
              <a:t>Picture (whether real or anonymous)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41028E4-41BB-A8E3-72FB-9DDE8F1FAA86}"/>
              </a:ext>
            </a:extLst>
          </p:cNvPr>
          <p:cNvSpPr txBox="1">
            <a:spLocks/>
          </p:cNvSpPr>
          <p:nvPr/>
        </p:nvSpPr>
        <p:spPr>
          <a:xfrm>
            <a:off x="522951" y="2103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bg1"/>
                </a:solidFill>
              </a:rPr>
              <a:t>Client profile</a:t>
            </a:r>
          </a:p>
        </p:txBody>
      </p:sp>
    </p:spTree>
    <p:extLst>
      <p:ext uri="{BB962C8B-B14F-4D97-AF65-F5344CB8AC3E}">
        <p14:creationId xmlns:p14="http://schemas.microsoft.com/office/powerpoint/2010/main" val="2535687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3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phone&#10;&#10;Description automatically generated">
            <a:extLst>
              <a:ext uri="{FF2B5EF4-FFF2-40B4-BE49-F238E27FC236}">
                <a16:creationId xmlns:a16="http://schemas.microsoft.com/office/drawing/2014/main" id="{DF8B6236-F597-FC4F-0738-25F7360D8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736" y="0"/>
            <a:ext cx="3864207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0EF97C-BE42-D1D5-F9F2-44B565B96C2B}"/>
              </a:ext>
            </a:extLst>
          </p:cNvPr>
          <p:cNvSpPr txBox="1"/>
          <p:nvPr/>
        </p:nvSpPr>
        <p:spPr>
          <a:xfrm>
            <a:off x="627882" y="3013501"/>
            <a:ext cx="2760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dirty="0">
                <a:solidFill>
                  <a:schemeClr val="bg1"/>
                </a:solidFill>
                <a:effectLst/>
              </a:rPr>
              <a:t>Add key demographic details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A3AE36-F7FE-157B-7172-5D4BC480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82" y="1687938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Client profile</a:t>
            </a:r>
          </a:p>
        </p:txBody>
      </p:sp>
    </p:spTree>
    <p:extLst>
      <p:ext uri="{BB962C8B-B14F-4D97-AF65-F5344CB8AC3E}">
        <p14:creationId xmlns:p14="http://schemas.microsoft.com/office/powerpoint/2010/main" val="158266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3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D8E8870-58E8-8111-70B5-13A2A2608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522" y="0"/>
            <a:ext cx="9671478" cy="6858000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B38C108-09FB-2793-FBB5-4EE35C2E9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69" y="2481405"/>
            <a:ext cx="2412954" cy="2491582"/>
          </a:xfrm>
        </p:spPr>
        <p:txBody>
          <a:bodyPr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CB38A43-DEFF-153D-98D9-28BA9E305FC7}"/>
              </a:ext>
            </a:extLst>
          </p:cNvPr>
          <p:cNvSpPr/>
          <p:nvPr/>
        </p:nvSpPr>
        <p:spPr>
          <a:xfrm rot="18780478">
            <a:off x="1279977" y="1631916"/>
            <a:ext cx="5021456" cy="749508"/>
          </a:xfrm>
          <a:prstGeom prst="rightArrow">
            <a:avLst>
              <a:gd name="adj1" fmla="val 50000"/>
              <a:gd name="adj2" fmla="val 114916"/>
            </a:avLst>
          </a:prstGeom>
          <a:solidFill>
            <a:srgbClr val="F5802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063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3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E4F6-280D-8385-E753-5F7C7EDF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9" y="1642004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5" name="Content Placeholder 4" descr="A blue and white text on a white background&#10;&#10;Description automatically generated">
            <a:extLst>
              <a:ext uri="{FF2B5EF4-FFF2-40B4-BE49-F238E27FC236}">
                <a16:creationId xmlns:a16="http://schemas.microsoft.com/office/drawing/2014/main" id="{EC9FC955-40AF-569F-C21B-842F7738A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89" y="3646103"/>
            <a:ext cx="10515600" cy="296863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39E450-56A9-EA84-74F9-12DA7E061D90}"/>
              </a:ext>
            </a:extLst>
          </p:cNvPr>
          <p:cNvSpPr txBox="1"/>
          <p:nvPr/>
        </p:nvSpPr>
        <p:spPr>
          <a:xfrm>
            <a:off x="4235280" y="1889286"/>
            <a:ext cx="3964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dirty="0">
                <a:solidFill>
                  <a:schemeClr val="bg1"/>
                </a:solidFill>
                <a:effectLst/>
              </a:rPr>
              <a:t>Be specific about what the topic/ system is</a:t>
            </a:r>
            <a:endParaRPr lang="en-A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90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3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D8E8870-58E8-8111-70B5-13A2A2608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522" y="0"/>
            <a:ext cx="9671478" cy="6858000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B38C108-09FB-2793-FBB5-4EE35C2E9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69" y="2481405"/>
            <a:ext cx="2412954" cy="2491582"/>
          </a:xfrm>
        </p:spPr>
        <p:txBody>
          <a:bodyPr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Key 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chemeClr val="bg1"/>
                </a:solidFill>
              </a:rPr>
              <a:t>Impacts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CAC109E-3B22-43AA-A8A0-617FFBDB0BB0}"/>
              </a:ext>
            </a:extLst>
          </p:cNvPr>
          <p:cNvSpPr/>
          <p:nvPr/>
        </p:nvSpPr>
        <p:spPr>
          <a:xfrm>
            <a:off x="1891398" y="775475"/>
            <a:ext cx="2215906" cy="749508"/>
          </a:xfrm>
          <a:prstGeom prst="rightArrow">
            <a:avLst/>
          </a:prstGeom>
          <a:solidFill>
            <a:srgbClr val="F5802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1462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3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FA828-C13B-A044-8E84-9FD95850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9623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Examples of Key Impacts</a:t>
            </a:r>
          </a:p>
        </p:txBody>
      </p:sp>
      <p:pic>
        <p:nvPicPr>
          <p:cNvPr id="5" name="Content Placeholder 4" descr="A pink and black text on a white rectangle&#10;&#10;Description automatically generated">
            <a:extLst>
              <a:ext uri="{FF2B5EF4-FFF2-40B4-BE49-F238E27FC236}">
                <a16:creationId xmlns:a16="http://schemas.microsoft.com/office/drawing/2014/main" id="{C16502E4-948B-0772-52BB-F6152C51F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81289"/>
            <a:ext cx="10515600" cy="224000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0D7DFD-43CF-BB71-FF96-3C1168376E69}"/>
              </a:ext>
            </a:extLst>
          </p:cNvPr>
          <p:cNvSpPr txBox="1"/>
          <p:nvPr/>
        </p:nvSpPr>
        <p:spPr>
          <a:xfrm>
            <a:off x="838200" y="2099647"/>
            <a:ext cx="8845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chemeClr val="bg1"/>
                </a:solidFill>
                <a:effectLst/>
              </a:rPr>
              <a:t>Highlight key factors that impact the person across time</a:t>
            </a:r>
            <a:endParaRPr lang="en-A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975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Logan Zero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CA1F6D"/>
      </a:accent1>
      <a:accent2>
        <a:srgbClr val="134374"/>
      </a:accent2>
      <a:accent3>
        <a:srgbClr val="054854"/>
      </a:accent3>
      <a:accent4>
        <a:srgbClr val="00AEEF"/>
      </a:accent4>
      <a:accent5>
        <a:srgbClr val="FFA208"/>
      </a:accent5>
      <a:accent6>
        <a:srgbClr val="F58023"/>
      </a:accent6>
      <a:hlink>
        <a:srgbClr val="000000"/>
      </a:hlink>
      <a:folHlink>
        <a:srgbClr val="00000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E676C7F40CC743BB9505BFC860B47A" ma:contentTypeVersion="15" ma:contentTypeDescription="Create a new document." ma:contentTypeScope="" ma:versionID="dab2b7b5a773ff016479720e264b477e">
  <xsd:schema xmlns:xsd="http://www.w3.org/2001/XMLSchema" xmlns:xs="http://www.w3.org/2001/XMLSchema" xmlns:p="http://schemas.microsoft.com/office/2006/metadata/properties" xmlns:ns2="be84292d-dcf7-4008-a06d-dced920f7100" xmlns:ns3="179ad0d8-c726-476c-8bbd-e2056c2358c2" targetNamespace="http://schemas.microsoft.com/office/2006/metadata/properties" ma:root="true" ma:fieldsID="6f5f2aad109e96147b8d47bedbd74c87" ns2:_="" ns3:_="">
    <xsd:import namespace="be84292d-dcf7-4008-a06d-dced920f7100"/>
    <xsd:import namespace="179ad0d8-c726-476c-8bbd-e2056c2358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84292d-dcf7-4008-a06d-dced920f71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0423608-7e56-4623-95f0-572ba2978d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9ad0d8-c726-476c-8bbd-e2056c2358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2378116-1986-4649-b671-697d6cb9156c}" ma:internalName="TaxCatchAll" ma:showField="CatchAllData" ma:web="179ad0d8-c726-476c-8bbd-e2056c2358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9ad0d8-c726-476c-8bbd-e2056c2358c2" xsi:nil="true"/>
    <lcf76f155ced4ddcb4097134ff3c332f xmlns="be84292d-dcf7-4008-a06d-dced920f710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31D03EC-4610-4010-9E5D-2A23F8E3B417}"/>
</file>

<file path=customXml/itemProps2.xml><?xml version="1.0" encoding="utf-8"?>
<ds:datastoreItem xmlns:ds="http://schemas.openxmlformats.org/officeDocument/2006/customXml" ds:itemID="{7DB4DC55-9187-4185-B79B-32BF772808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4D6632-CB5E-4934-A49F-BF49AFBBF3CE}"/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441</TotalTime>
  <Words>434</Words>
  <Application>Microsoft Office PowerPoint</Application>
  <PresentationFormat>Widescreen</PresentationFormat>
  <Paragraphs>95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Corbel</vt:lpstr>
      <vt:lpstr>Basis</vt:lpstr>
      <vt:lpstr>Office Theme</vt:lpstr>
      <vt:lpstr>Step by step guide to create  A Client Journey Map</vt:lpstr>
      <vt:lpstr>Example of Client Journey Map</vt:lpstr>
      <vt:lpstr>Client Profile</vt:lpstr>
      <vt:lpstr>PowerPoint Presentation</vt:lpstr>
      <vt:lpstr>Client profile</vt:lpstr>
      <vt:lpstr>Title</vt:lpstr>
      <vt:lpstr>Title</vt:lpstr>
      <vt:lpstr>Key  Impacts</vt:lpstr>
      <vt:lpstr>Examples of Key Impacts</vt:lpstr>
      <vt:lpstr>PowerPoint Presentation</vt:lpstr>
      <vt:lpstr>PowerPoint Presentation</vt:lpstr>
      <vt:lpstr>Key</vt:lpstr>
      <vt:lpstr>Key</vt:lpstr>
      <vt:lpstr>Client journey</vt:lpstr>
      <vt:lpstr>Client journey</vt:lpstr>
      <vt:lpstr>Client experience map</vt:lpstr>
      <vt:lpstr>Client experience map</vt:lpstr>
      <vt:lpstr>Create your own Client Journey Map</vt:lpstr>
      <vt:lpstr>When printing:</vt:lpstr>
      <vt:lpstr>Client Profile (picture)</vt:lpstr>
      <vt:lpstr>Client Profile</vt:lpstr>
      <vt:lpstr>Key Impacts</vt:lpstr>
      <vt:lpstr>Client journey</vt:lpstr>
      <vt:lpstr>Client experience map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Client Journey Maps</dc:title>
  <dc:creator>Grace Clarke</dc:creator>
  <cp:lastModifiedBy>Angela Massey</cp:lastModifiedBy>
  <cp:revision>3</cp:revision>
  <cp:lastPrinted>2023-09-04T22:52:24Z</cp:lastPrinted>
  <dcterms:created xsi:type="dcterms:W3CDTF">2023-08-23T02:38:16Z</dcterms:created>
  <dcterms:modified xsi:type="dcterms:W3CDTF">2023-09-17T23:13:35Z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0x010100C4E676C7F40CC743BB9505BFC860B47A</vt:lpwstr>
  </property>
</Properties>
</file>